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notesMasterIdLst>
    <p:notesMasterId r:id="rId29"/>
  </p:notesMasterIdLst>
  <p:handoutMasterIdLst>
    <p:handoutMasterId r:id="rId30"/>
  </p:handoutMasterIdLst>
  <p:sldIdLst>
    <p:sldId id="319" r:id="rId3"/>
    <p:sldId id="320" r:id="rId4"/>
    <p:sldId id="334" r:id="rId5"/>
    <p:sldId id="431" r:id="rId6"/>
    <p:sldId id="405" r:id="rId7"/>
    <p:sldId id="407" r:id="rId8"/>
    <p:sldId id="434" r:id="rId9"/>
    <p:sldId id="410" r:id="rId10"/>
    <p:sldId id="416" r:id="rId11"/>
    <p:sldId id="433" r:id="rId12"/>
    <p:sldId id="423" r:id="rId13"/>
    <p:sldId id="426" r:id="rId14"/>
    <p:sldId id="425" r:id="rId15"/>
    <p:sldId id="427" r:id="rId16"/>
    <p:sldId id="428" r:id="rId17"/>
    <p:sldId id="429" r:id="rId18"/>
    <p:sldId id="437" r:id="rId19"/>
    <p:sldId id="438" r:id="rId20"/>
    <p:sldId id="396" r:id="rId21"/>
    <p:sldId id="435" r:id="rId22"/>
    <p:sldId id="417" r:id="rId23"/>
    <p:sldId id="413" r:id="rId24"/>
    <p:sldId id="414" r:id="rId25"/>
    <p:sldId id="415" r:id="rId26"/>
    <p:sldId id="432" r:id="rId27"/>
    <p:sldId id="424" r:id="rId28"/>
  </p:sldIdLst>
  <p:sldSz cx="12192000" cy="6858000"/>
  <p:notesSz cx="6858000" cy="9144000"/>
  <p:embeddedFontLst>
    <p:embeddedFont>
      <p:font typeface="Calibri" panose="020F0502020204030204" pitchFamily="34" charset="0"/>
      <p:regular r:id="rId31"/>
      <p:bold r:id="rId32"/>
      <p:italic r:id="rId33"/>
      <p:boldItalic r:id="rId34"/>
    </p:embeddedFont>
    <p:embeddedFont>
      <p:font typeface="Calibri Light" panose="020F0302020204030204" pitchFamily="34" charset="0"/>
      <p:regular r:id="rId35"/>
      <p:italic r:id="rId36"/>
    </p:embeddedFont>
    <p:embeddedFont>
      <p:font typeface="等线" panose="02010600030101010101" pitchFamily="2" charset="-122"/>
      <p:regular r:id="rId37"/>
      <p:bold r:id="rId38"/>
    </p:embeddedFont>
    <p:embeddedFont>
      <p:font typeface="等线 Light" panose="02010600030101010101" pitchFamily="2" charset="-122"/>
      <p:regular r:id="rId39"/>
    </p:embeddedFont>
    <p:embeddedFont>
      <p:font typeface="仿宋" panose="02010609060101010101" pitchFamily="49" charset="-122"/>
      <p:regular r:id="rId40"/>
    </p:embeddedFont>
    <p:embeddedFont>
      <p:font typeface="黑体" panose="02010609060101010101" pitchFamily="49" charset="-122"/>
      <p:regular r:id="rId41"/>
    </p:embeddedFont>
    <p:embeddedFont>
      <p:font typeface="华文仿宋" panose="02010600040101010101" pitchFamily="2" charset="-122"/>
      <p:regular r:id="rId42"/>
    </p:embeddedFont>
    <p:embeddedFont>
      <p:font typeface="华文细黑" panose="02010600040101010101" pitchFamily="2" charset="-122"/>
      <p:regular r:id="rId43"/>
    </p:embeddedFont>
    <p:embeddedFont>
      <p:font typeface="微软雅黑" panose="020B0503020204020204" pitchFamily="34" charset="-122"/>
      <p:regular r:id="rId44"/>
      <p:bold r:id="rId45"/>
    </p:embeddedFont>
  </p:embeddedFontLst>
  <p:defaultTex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142">
          <p15:clr>
            <a:srgbClr val="A4A3A4"/>
          </p15:clr>
        </p15:guide>
        <p15:guide id="2" orient="horz" pos="4292">
          <p15:clr>
            <a:srgbClr val="A4A3A4"/>
          </p15:clr>
        </p15:guide>
        <p15:guide id="3" orient="horz" pos="3339">
          <p15:clr>
            <a:srgbClr val="A4A3A4"/>
          </p15:clr>
        </p15:guide>
        <p15:guide id="4" orient="horz" pos="2614">
          <p15:clr>
            <a:srgbClr val="A4A3A4"/>
          </p15:clr>
        </p15:guide>
        <p15:guide id="5" orient="horz" pos="1933">
          <p15:clr>
            <a:srgbClr val="A4A3A4"/>
          </p15:clr>
        </p15:guide>
        <p15:guide id="6" pos="279">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魏 梅亭" initials="魏" lastIdx="1" clrIdx="0">
    <p:extLst>
      <p:ext uri="{19B8F6BF-5375-455C-9EA6-DF929625EA0E}">
        <p15:presenceInfo xmlns:p15="http://schemas.microsoft.com/office/powerpoint/2012/main" userId="f52e0b3c59046fa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3B1F"/>
    <a:srgbClr val="013D21"/>
    <a:srgbClr val="902F32"/>
    <a:srgbClr val="0F3864"/>
    <a:srgbClr val="244C89"/>
    <a:srgbClr val="283C63"/>
    <a:srgbClr val="044875"/>
    <a:srgbClr val="5695CE"/>
    <a:srgbClr val="E3E3E3"/>
    <a:srgbClr val="83A5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11" autoAdjust="0"/>
    <p:restoredTop sz="75646" autoAdjust="0"/>
  </p:normalViewPr>
  <p:slideViewPr>
    <p:cSldViewPr snapToGrid="0">
      <p:cViewPr varScale="1">
        <p:scale>
          <a:sx n="77" d="100"/>
          <a:sy n="77" d="100"/>
        </p:scale>
        <p:origin x="528" y="-60"/>
      </p:cViewPr>
      <p:guideLst>
        <p:guide orient="horz" pos="142"/>
        <p:guide orient="horz" pos="4292"/>
        <p:guide orient="horz" pos="3339"/>
        <p:guide orient="horz" pos="2614"/>
        <p:guide orient="horz" pos="1933"/>
        <p:guide pos="27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388"/>
    </p:cViewPr>
  </p:sorterViewPr>
  <p:notesViewPr>
    <p:cSldViewPr snapToGrid="0">
      <p:cViewPr varScale="1">
        <p:scale>
          <a:sx n="52" d="100"/>
          <a:sy n="52" d="100"/>
        </p:scale>
        <p:origin x="2680" y="5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handoutMaster" Target="handoutMasters/handout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viewProps" Target="viewProps.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FE1C796-4765-A5DB-1DD2-6A63D72A8DA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B5B9870-137C-EF79-58B8-D228E1D7A20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9E82AFD-9696-4D29-BAD4-4D7969DEE181}" type="datetimeFigureOut">
              <a:rPr lang="zh-CN" altLang="en-US" smtClean="0"/>
              <a:t>2024/1/8</a:t>
            </a:fld>
            <a:endParaRPr lang="zh-CN" altLang="en-US"/>
          </a:p>
        </p:txBody>
      </p:sp>
      <p:sp>
        <p:nvSpPr>
          <p:cNvPr id="4" name="页脚占位符 3">
            <a:extLst>
              <a:ext uri="{FF2B5EF4-FFF2-40B4-BE49-F238E27FC236}">
                <a16:creationId xmlns:a16="http://schemas.microsoft.com/office/drawing/2014/main" id="{BD386DEB-66B1-F8F1-EB4D-8AF6885AE6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4A1154E8-0277-7C58-351B-F8A19306AC5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9C74D8-FEA5-4D0C-8413-34B7C5946DA0}" type="slidenum">
              <a:rPr lang="zh-CN" altLang="en-US" smtClean="0"/>
              <a:t>‹#›</a:t>
            </a:fld>
            <a:endParaRPr lang="zh-CN" altLang="en-US"/>
          </a:p>
        </p:txBody>
      </p:sp>
    </p:spTree>
    <p:extLst>
      <p:ext uri="{BB962C8B-B14F-4D97-AF65-F5344CB8AC3E}">
        <p14:creationId xmlns:p14="http://schemas.microsoft.com/office/powerpoint/2010/main" val="757857548"/>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06A5BD-8BA7-4900-AB15-0D3ECCC954E6}" type="datetimeFigureOut">
              <a:rPr lang="zh-CN" altLang="en-US" smtClean="0"/>
              <a:t>2024/1/8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6642B7-71B7-4C3E-9855-0D0DE388A056}" type="slidenum">
              <a:rPr lang="zh-CN" altLang="en-US" smtClean="0"/>
              <a:t>‹#›</a:t>
            </a:fld>
            <a:endParaRPr lang="zh-CN" altLang="en-US"/>
          </a:p>
        </p:txBody>
      </p:sp>
    </p:spTree>
    <p:extLst>
      <p:ext uri="{BB962C8B-B14F-4D97-AF65-F5344CB8AC3E}">
        <p14:creationId xmlns:p14="http://schemas.microsoft.com/office/powerpoint/2010/main" val="138088492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决策一直是社会科学家广泛关注的主题，心理学家和经济学家针对决策提出了诸多理论，如经济学中的期望效用理论，行为经济学中的前景理论</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endParaRPr lang="en-US" altLang="zh-CN" sz="1800" kern="100">
              <a:effectLst/>
              <a:latin typeface="Times New Roman" panose="02020603050405020304" pitchFamily="18"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56</a:t>
            </a:r>
          </a:p>
          <a:p>
            <a:endParaRPr lang="zh-CN" altLang="en-US" sz="1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0887064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lnSpc>
                <a:spcPct val="150000"/>
              </a:lnSpc>
            </a:pPr>
            <a:r>
              <a:rPr lang="zh-CN" altLang="en-US" sz="1800" kern="100" dirty="0">
                <a:effectLst/>
                <a:latin typeface="Times New Roman" panose="02020603050405020304" pitchFamily="18" charset="0"/>
                <a:ea typeface="宋体" panose="02010600030101010101" pitchFamily="2" charset="-122"/>
              </a:rPr>
              <a:t>怎么做</a:t>
            </a: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en-US" altLang="zh-CN" sz="1800" kern="100" dirty="0">
                <a:effectLst/>
                <a:latin typeface="Times New Roman" panose="02020603050405020304" pitchFamily="18" charset="0"/>
                <a:ea typeface="宋体" panose="02010600030101010101" pitchFamily="2" charset="-122"/>
              </a:rPr>
              <a:t>1——</a:t>
            </a:r>
            <a:r>
              <a:rPr lang="zh-CN" altLang="en-US" sz="1800" kern="100" dirty="0">
                <a:effectLst/>
                <a:latin typeface="Times New Roman" panose="02020603050405020304" pitchFamily="18" charset="0"/>
                <a:ea typeface="宋体" panose="02010600030101010101" pitchFamily="2" charset="-122"/>
              </a:rPr>
              <a:t>数据来源（研究内容）</a:t>
            </a: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en-US" altLang="zh-CN" sz="1800" kern="100" dirty="0">
                <a:effectLst/>
                <a:latin typeface="Times New Roman" panose="02020603050405020304" pitchFamily="18" charset="0"/>
                <a:ea typeface="宋体" panose="02010600030101010101" pitchFamily="2" charset="-122"/>
              </a:rPr>
              <a:t>2——</a:t>
            </a:r>
            <a:r>
              <a:rPr lang="zh-CN" altLang="en-US" sz="1800" kern="100" dirty="0">
                <a:effectLst/>
                <a:latin typeface="Times New Roman" panose="02020603050405020304" pitchFamily="18" charset="0"/>
                <a:ea typeface="宋体" panose="02010600030101010101" pitchFamily="2" charset="-122"/>
              </a:rPr>
              <a:t>如何选择网络</a:t>
            </a: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en-US" altLang="zh-CN" sz="1800" kern="100" dirty="0">
                <a:effectLst/>
                <a:latin typeface="Times New Roman" panose="02020603050405020304" pitchFamily="18" charset="0"/>
                <a:ea typeface="宋体" panose="02010600030101010101" pitchFamily="2" charset="-122"/>
              </a:rPr>
              <a:t>3——</a:t>
            </a:r>
            <a:r>
              <a:rPr lang="zh-CN" altLang="en-US" sz="1800" kern="100" dirty="0">
                <a:effectLst/>
                <a:latin typeface="Times New Roman" panose="02020603050405020304" pitchFamily="18" charset="0"/>
                <a:ea typeface="宋体" panose="02010600030101010101" pitchFamily="2" charset="-122"/>
              </a:rPr>
              <a:t>如何编码数据</a:t>
            </a: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en-US" altLang="zh-CN" sz="1800" kern="100" dirty="0">
                <a:effectLst/>
                <a:latin typeface="Times New Roman" panose="02020603050405020304" pitchFamily="18" charset="0"/>
                <a:ea typeface="宋体" panose="02010600030101010101" pitchFamily="2" charset="-122"/>
              </a:rPr>
              <a:t>4——</a:t>
            </a:r>
            <a:r>
              <a:rPr lang="zh-CN" altLang="en-US" sz="1800" kern="100" dirty="0">
                <a:effectLst/>
                <a:latin typeface="Times New Roman" panose="02020603050405020304" pitchFamily="18" charset="0"/>
                <a:ea typeface="宋体" panose="02010600030101010101" pitchFamily="2" charset="-122"/>
              </a:rPr>
              <a:t>如何比较网络输出和人类被试的输出</a:t>
            </a: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zh-CN" altLang="en-US" sz="1800" kern="100" dirty="0">
                <a:effectLst/>
                <a:latin typeface="Times New Roman" panose="02020603050405020304" pitchFamily="18" charset="0"/>
                <a:ea typeface="宋体" panose="02010600030101010101" pitchFamily="2" charset="-122"/>
              </a:rPr>
              <a:t>实施方案：</a:t>
            </a: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zh-CN" altLang="en-US" sz="1800" kern="100" dirty="0">
                <a:effectLst/>
                <a:latin typeface="Times New Roman" panose="02020603050405020304" pitchFamily="18" charset="0"/>
                <a:ea typeface="宋体" panose="02010600030101010101" pitchFamily="2" charset="-122"/>
              </a:rPr>
              <a:t>数据的详细情况，数据特点</a:t>
            </a: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zh-CN" altLang="en-US" sz="1800" kern="100" dirty="0">
                <a:effectLst/>
                <a:latin typeface="Times New Roman" panose="02020603050405020304" pitchFamily="18" charset="0"/>
                <a:ea typeface="宋体" panose="02010600030101010101" pitchFamily="2" charset="-122"/>
              </a:rPr>
              <a:t>在</a:t>
            </a:r>
            <a:r>
              <a:rPr lang="en-US" altLang="zh-CN" sz="1800" kern="100" dirty="0">
                <a:effectLst/>
                <a:latin typeface="Times New Roman" panose="02020603050405020304" pitchFamily="18" charset="0"/>
                <a:ea typeface="宋体" panose="02010600030101010101" pitchFamily="2" charset="-122"/>
              </a:rPr>
              <a:t>python</a:t>
            </a:r>
            <a:r>
              <a:rPr lang="zh-CN" altLang="en-US" sz="1800" kern="100" dirty="0">
                <a:effectLst/>
                <a:latin typeface="Times New Roman" panose="02020603050405020304" pitchFamily="18" charset="0"/>
                <a:ea typeface="宋体" panose="02010600030101010101" pitchFamily="2" charset="-122"/>
              </a:rPr>
              <a:t>中编码，选择模型</a:t>
            </a: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zh-CN" altLang="en-US" sz="1800" kern="100" dirty="0">
                <a:effectLst/>
                <a:latin typeface="Times New Roman" panose="02020603050405020304" pitchFamily="18" charset="0"/>
                <a:ea typeface="宋体" panose="02010600030101010101" pitchFamily="2" charset="-122"/>
              </a:rPr>
              <a:t>进度安排</a:t>
            </a:r>
            <a:endParaRPr lang="en-US"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6930849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9043057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lnSpc>
                <a:spcPct val="150000"/>
              </a:lnSpc>
            </a:pPr>
            <a:r>
              <a:rPr lang="en-US" altLang="zh-CN" sz="1800" kern="100" dirty="0">
                <a:effectLst/>
                <a:latin typeface="Times New Roman" panose="02020603050405020304" pitchFamily="18" charset="0"/>
                <a:ea typeface="宋体" panose="02010600030101010101" pitchFamily="2" charset="-122"/>
              </a:rPr>
              <a:t>8:31</a:t>
            </a:r>
          </a:p>
          <a:p>
            <a:pPr indent="2667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en-US" altLang="zh-CN" sz="1800" kern="100" dirty="0">
                <a:effectLst/>
                <a:latin typeface="Times New Roman" panose="02020603050405020304" pitchFamily="18" charset="0"/>
                <a:ea typeface="宋体" panose="02010600030101010101" pitchFamily="2" charset="-122"/>
              </a:rPr>
              <a:t>1:50</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434662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0845382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r>
              <a:rPr lang="en-US" altLang="zh-CN" sz="1800" kern="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9:35</a:t>
            </a:r>
          </a:p>
          <a:p>
            <a:pPr algn="just">
              <a:lnSpc>
                <a:spcPct val="150000"/>
              </a:lnSpc>
            </a:pPr>
            <a:endParaRPr lang="en-US" altLang="zh-CN" sz="1800" kern="0" dirty="0">
              <a:solidFill>
                <a:srgbClr val="000000"/>
              </a:solidFill>
              <a:effectLst/>
              <a:latin typeface="Times New Roman" panose="02020603050405020304" pitchFamily="18" charset="0"/>
              <a:ea typeface="宋体" panose="02010600030101010101" pitchFamily="2" charset="-122"/>
            </a:endParaRPr>
          </a:p>
          <a:p>
            <a:pPr algn="just">
              <a:lnSpc>
                <a:spcPct val="150000"/>
              </a:lnSpc>
            </a:pPr>
            <a:r>
              <a:rPr lang="en-US" altLang="zh-CN" sz="1800" kern="0" dirty="0">
                <a:solidFill>
                  <a:srgbClr val="000000"/>
                </a:solidFill>
                <a:effectLst/>
                <a:latin typeface="Times New Roman" panose="02020603050405020304" pitchFamily="18" charset="0"/>
                <a:ea typeface="宋体" panose="02010600030101010101" pitchFamily="2" charset="-122"/>
              </a:rPr>
              <a:t>1:00</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645502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r>
              <a:rPr lang="zh-CN" altLang="zh-CN" sz="1800" kern="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本研究前期针对相关的理论模型，研究文献进行了搜集和整理，建立了大致的研究路径和建模思路。明确了异同判断任务中快同效应的的概念，并对快同效应相关的理论模型进行整理，总结现有研究的不足，提出新的研究目标。</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6504671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r>
              <a:rPr lang="zh-CN" altLang="zh-CN" sz="1800" kern="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本研究前期针对相关的理论模型，研究文献进行了搜集和整理，建立了大致的研究路径和建模思路。明确了异同判断任务中快同效应的的概念，并对快同效应相关的理论模型进行整理，总结现有研究的不足，提出新的研究目标。</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903203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r>
              <a:rPr lang="zh-CN" altLang="en-US" sz="1800" kern="100" dirty="0">
                <a:effectLst/>
                <a:latin typeface="Times New Roman" panose="02020603050405020304" pitchFamily="18" charset="0"/>
                <a:ea typeface="宋体" panose="02010600030101010101" pitchFamily="2" charset="-122"/>
              </a:rPr>
              <a:t>少量的研究整合了</a:t>
            </a:r>
            <a:r>
              <a:rPr lang="en-US" altLang="zh-CN" sz="1800" kern="100" dirty="0">
                <a:effectLst/>
                <a:latin typeface="Times New Roman" panose="02020603050405020304" pitchFamily="18" charset="0"/>
                <a:ea typeface="宋体" panose="02010600030101010101" pitchFamily="2" charset="-122"/>
              </a:rPr>
              <a:t>RT</a:t>
            </a:r>
            <a:r>
              <a:rPr lang="zh-CN" altLang="en-US" sz="1800" kern="100" dirty="0">
                <a:effectLst/>
                <a:latin typeface="Times New Roman" panose="02020603050405020304" pitchFamily="18" charset="0"/>
                <a:ea typeface="宋体" panose="02010600030101010101" pitchFamily="2" charset="-122"/>
              </a:rPr>
              <a:t>和</a:t>
            </a:r>
            <a:r>
              <a:rPr lang="en-US" altLang="zh-CN" sz="1800" kern="100" dirty="0">
                <a:effectLst/>
                <a:latin typeface="Times New Roman" panose="02020603050405020304" pitchFamily="18" charset="0"/>
                <a:ea typeface="宋体" panose="02010600030101010101" pitchFamily="2" charset="-122"/>
              </a:rPr>
              <a:t>ANN</a:t>
            </a:r>
          </a:p>
          <a:p>
            <a:pPr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r>
              <a:rPr lang="zh-CN" altLang="en-US" sz="1800" kern="100" dirty="0">
                <a:effectLst/>
                <a:latin typeface="Times New Roman" panose="02020603050405020304" pitchFamily="18" charset="0"/>
                <a:ea typeface="宋体" panose="02010600030101010101" pitchFamily="2" charset="-122"/>
              </a:rPr>
              <a:t>基于简单反应时，简单知觉决策，可能无法解释快同效应以及快同效应的消失</a:t>
            </a: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r>
              <a:rPr lang="en-US" altLang="zh-CN" sz="1800" kern="100" dirty="0">
                <a:effectLst/>
                <a:latin typeface="Times New Roman" panose="02020603050405020304" pitchFamily="18" charset="0"/>
                <a:ea typeface="宋体" panose="02010600030101010101" pitchFamily="2" charset="-122"/>
              </a:rPr>
              <a:t>+</a:t>
            </a:r>
            <a:r>
              <a:rPr lang="zh-CN" altLang="en-US" sz="1800" kern="100" dirty="0">
                <a:effectLst/>
                <a:latin typeface="Times New Roman" panose="02020603050405020304" pitchFamily="18" charset="0"/>
                <a:ea typeface="宋体" panose="02010600030101010101" pitchFamily="2" charset="-122"/>
              </a:rPr>
              <a:t>小结</a:t>
            </a: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r>
              <a:rPr lang="zh-CN" altLang="en-US" sz="1800" kern="100" dirty="0">
                <a:effectLst/>
                <a:latin typeface="Times New Roman" panose="02020603050405020304" pitchFamily="18" charset="0"/>
                <a:ea typeface="宋体" panose="02010600030101010101" pitchFamily="2" charset="-122"/>
              </a:rPr>
              <a:t>快同效应缺少很好的模型</a:t>
            </a: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r>
              <a:rPr lang="zh-CN" altLang="en-US" sz="1800" kern="100" dirty="0">
                <a:effectLst/>
                <a:latin typeface="Times New Roman" panose="02020603050405020304" pitchFamily="18" charset="0"/>
                <a:ea typeface="宋体" panose="02010600030101010101" pitchFamily="2" charset="-122"/>
              </a:rPr>
              <a:t>人工神经网络很好，但是缺少</a:t>
            </a:r>
            <a:r>
              <a:rPr lang="en-US" altLang="zh-CN" sz="1800" kern="100" dirty="0">
                <a:effectLst/>
                <a:latin typeface="Times New Roman" panose="02020603050405020304" pitchFamily="18" charset="0"/>
                <a:ea typeface="宋体" panose="02010600030101010101" pitchFamily="2" charset="-122"/>
              </a:rPr>
              <a:t>RT</a:t>
            </a:r>
          </a:p>
          <a:p>
            <a:pPr algn="just">
              <a:lnSpc>
                <a:spcPct val="150000"/>
              </a:lnSpc>
            </a:pPr>
            <a:r>
              <a:rPr lang="zh-CN" altLang="en-US" sz="1800" kern="100" dirty="0">
                <a:effectLst/>
                <a:latin typeface="Times New Roman" panose="02020603050405020304" pitchFamily="18" charset="0"/>
                <a:ea typeface="宋体" panose="02010600030101010101" pitchFamily="2" charset="-122"/>
              </a:rPr>
              <a:t>有研究者结合</a:t>
            </a:r>
            <a:r>
              <a:rPr lang="en-US" altLang="zh-CN" sz="1800" kern="100" dirty="0">
                <a:effectLst/>
                <a:latin typeface="Times New Roman" panose="02020603050405020304" pitchFamily="18" charset="0"/>
                <a:ea typeface="宋体" panose="02010600030101010101" pitchFamily="2" charset="-122"/>
              </a:rPr>
              <a:t>RT</a:t>
            </a:r>
            <a:r>
              <a:rPr lang="zh-CN" altLang="en-US" sz="1800" kern="100" dirty="0">
                <a:effectLst/>
                <a:latin typeface="Times New Roman" panose="02020603050405020304" pitchFamily="18" charset="0"/>
                <a:ea typeface="宋体" panose="02010600030101010101" pitchFamily="2" charset="-122"/>
              </a:rPr>
              <a:t>和</a:t>
            </a:r>
            <a:r>
              <a:rPr lang="en-US" altLang="zh-CN" sz="1800" kern="100" dirty="0">
                <a:effectLst/>
                <a:latin typeface="Times New Roman" panose="02020603050405020304" pitchFamily="18" charset="0"/>
                <a:ea typeface="宋体" panose="02010600030101010101" pitchFamily="2" charset="-122"/>
              </a:rPr>
              <a:t>ANN</a:t>
            </a:r>
            <a:r>
              <a:rPr lang="zh-CN" altLang="en-US" sz="1800" kern="100" dirty="0">
                <a:effectLst/>
                <a:latin typeface="Times New Roman" panose="02020603050405020304" pitchFamily="18" charset="0"/>
                <a:ea typeface="宋体" panose="02010600030101010101" pitchFamily="2" charset="-122"/>
              </a:rPr>
              <a:t>，无法解释快同</a:t>
            </a: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r>
              <a:rPr lang="zh-CN" altLang="en-US" sz="1800" kern="100" dirty="0">
                <a:effectLst/>
                <a:latin typeface="Times New Roman" panose="02020603050405020304" pitchFamily="18" charset="0"/>
                <a:ea typeface="宋体" panose="02010600030101010101" pitchFamily="2" charset="-122"/>
              </a:rPr>
              <a:t>解决问题</a:t>
            </a:r>
            <a:endParaRPr lang="zh-CN" altLang="zh-CN" sz="1800" kern="100" dirty="0">
              <a:effectLst/>
              <a:latin typeface="Times New Roman" panose="02020603050405020304" pitchFamily="18" charset="0"/>
              <a:ea typeface="宋体" panose="02010600030101010101" pitchFamily="2" charset="-122"/>
            </a:endParaRPr>
          </a:p>
          <a:p>
            <a:pPr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374146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endParaRPr lang="en-US" altLang="zh-CN" sz="1800" kern="0" dirty="0">
              <a:effectLst/>
              <a:latin typeface="Times New Roman" panose="02020603050405020304" pitchFamily="18" charset="0"/>
              <a:ea typeface="宋体" panose="02010600030101010101" pitchFamily="2" charset="-122"/>
            </a:endParaRPr>
          </a:p>
          <a:p>
            <a:pPr algn="just">
              <a:lnSpc>
                <a:spcPct val="150000"/>
              </a:lnSpc>
            </a:pPr>
            <a:r>
              <a:rPr lang="zh-CN" altLang="en-US" sz="1800" kern="0" dirty="0">
                <a:effectLst/>
                <a:latin typeface="Times New Roman" panose="02020603050405020304" pitchFamily="18" charset="0"/>
                <a:ea typeface="宋体" panose="02010600030101010101" pitchFamily="2" charset="-122"/>
              </a:rPr>
              <a:t>（为什么选择</a:t>
            </a:r>
            <a:r>
              <a:rPr lang="en-US" altLang="zh-CN" sz="1800" kern="0" dirty="0">
                <a:effectLst/>
                <a:latin typeface="Times New Roman" panose="02020603050405020304" pitchFamily="18" charset="0"/>
                <a:ea typeface="宋体" panose="02010600030101010101" pitchFamily="2" charset="-122"/>
              </a:rPr>
              <a:t>DDM</a:t>
            </a:r>
            <a:r>
              <a:rPr lang="zh-CN" altLang="en-US" sz="1800" kern="0" dirty="0">
                <a:effectLst/>
                <a:latin typeface="Times New Roman" panose="02020603050405020304" pitchFamily="18" charset="0"/>
                <a:ea typeface="宋体" panose="02010600030101010101" pitchFamily="2" charset="-122"/>
              </a:rPr>
              <a:t>）</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641303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nSpc>
                <a:spcPct val="150000"/>
              </a:lnSpc>
            </a:pPr>
            <a:r>
              <a:rPr lang="zh-CN" altLang="zh-CN" sz="1800" dirty="0">
                <a:effectLst/>
                <a:latin typeface="Times New Roman" panose="02020603050405020304" pitchFamily="18" charset="0"/>
                <a:ea typeface="宋体" panose="02010600030101010101" pitchFamily="2" charset="-122"/>
              </a:rPr>
              <a:t>异同判断实验是实验流程基于时间顺序排布的经典认知实验。实验刺激，条件，被试反应在时间维度上有序分布。</a:t>
            </a:r>
            <a:r>
              <a:rPr lang="en-US" altLang="zh-CN" sz="1800" dirty="0">
                <a:effectLst/>
                <a:latin typeface="Times New Roman" panose="02020603050405020304" pitchFamily="18" charset="0"/>
                <a:ea typeface="宋体" panose="02010600030101010101" pitchFamily="2" charset="-122"/>
              </a:rPr>
              <a:t>RNN</a:t>
            </a:r>
            <a:r>
              <a:rPr lang="zh-CN" altLang="zh-CN" sz="1800" dirty="0">
                <a:effectLst/>
                <a:latin typeface="Times New Roman" panose="02020603050405020304" pitchFamily="18" charset="0"/>
                <a:ea typeface="宋体" panose="02010600030101010101" pitchFamily="2" charset="-122"/>
              </a:rPr>
              <a:t>循环神经网络的输入和输出基于时间序列形式的数据，适合于处理按时间维度分布的序列数据</a:t>
            </a:r>
            <a:r>
              <a:rPr lang="en-US" altLang="zh-CN" sz="1800" dirty="0">
                <a:effectLst/>
                <a:latin typeface="Times New Roman" panose="02020603050405020304" pitchFamily="18" charset="0"/>
                <a:ea typeface="宋体" panose="02010600030101010101" pitchFamily="2" charset="-122"/>
              </a:rPr>
              <a:t>(</a:t>
            </a:r>
            <a:r>
              <a:rPr lang="en-US" altLang="zh-CN" sz="1800" dirty="0" err="1">
                <a:effectLst/>
                <a:latin typeface="Times New Roman" panose="02020603050405020304" pitchFamily="18" charset="0"/>
                <a:ea typeface="宋体" panose="02010600030101010101" pitchFamily="2" charset="-122"/>
              </a:rPr>
              <a:t>Sherstinsky</a:t>
            </a:r>
            <a:r>
              <a:rPr lang="en-US" altLang="zh-CN" sz="1800" dirty="0">
                <a:effectLst/>
                <a:latin typeface="Times New Roman" panose="02020603050405020304" pitchFamily="18" charset="0"/>
                <a:ea typeface="宋体" panose="02010600030101010101" pitchFamily="2" charset="-122"/>
              </a:rPr>
              <a:t>, 2020)</a:t>
            </a:r>
            <a:r>
              <a:rPr lang="zh-CN" altLang="zh-CN" sz="1800" dirty="0">
                <a:effectLst/>
                <a:latin typeface="Times New Roman" panose="02020603050405020304" pitchFamily="18" charset="0"/>
                <a:ea typeface="宋体" panose="02010600030101010101" pitchFamily="2" charset="-122"/>
              </a:rPr>
              <a:t>，因此，本研究选择</a:t>
            </a:r>
            <a:r>
              <a:rPr lang="en-US" altLang="zh-CN" sz="1800" dirty="0">
                <a:effectLst/>
                <a:latin typeface="Times New Roman" panose="02020603050405020304" pitchFamily="18" charset="0"/>
                <a:ea typeface="宋体" panose="02010600030101010101" pitchFamily="2" charset="-122"/>
              </a:rPr>
              <a:t>RNN</a:t>
            </a:r>
            <a:r>
              <a:rPr lang="zh-CN" altLang="zh-CN" sz="1800" dirty="0">
                <a:effectLst/>
                <a:latin typeface="Times New Roman" panose="02020603050405020304" pitchFamily="18" charset="0"/>
                <a:ea typeface="宋体" panose="02010600030101010101" pitchFamily="2" charset="-122"/>
              </a:rPr>
              <a:t>循环神经网络来对实验的刺激，条件和被试反应数据进行初步处理。</a:t>
            </a: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6979755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dirty="0">
                <a:solidFill>
                  <a:srgbClr val="000000"/>
                </a:solidFill>
                <a:effectLst/>
                <a:latin typeface="Times New Roman" panose="02020603050405020304" pitchFamily="18" charset="0"/>
                <a:ea typeface="宋体" panose="02010600030101010101" pitchFamily="2" charset="-122"/>
              </a:rPr>
              <a:t>快同效应在不同的情境下得到了重复验证，并且有研究者还发现了在不同情境下快同效应的变化</a:t>
            </a:r>
            <a:r>
              <a:rPr lang="en-US" altLang="zh-CN" sz="1800" dirty="0">
                <a:effectLst/>
                <a:latin typeface="宋体" panose="02010600030101010101" pitchFamily="2" charset="-122"/>
                <a:ea typeface="宋体" panose="02010600030101010101" pitchFamily="2" charset="-122"/>
              </a:rPr>
              <a:t>(Chignell &amp; Krueger, 1984)</a:t>
            </a:r>
            <a:r>
              <a:rPr lang="zh-CN" altLang="zh-CN" sz="1800" dirty="0">
                <a:effectLst/>
                <a:latin typeface="Times New Roman" panose="02020603050405020304" pitchFamily="18" charset="0"/>
                <a:ea typeface="宋体" panose="02010600030101010101" pitchFamily="2" charset="-122"/>
              </a:rPr>
              <a:t>。</a:t>
            </a: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57773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nSpc>
                <a:spcPct val="150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053331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8025173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lnSpc>
                <a:spcPct val="150000"/>
              </a:lnSpc>
            </a:pPr>
            <a:r>
              <a:rPr lang="zh-CN" altLang="zh-CN" sz="1800" kern="0" dirty="0">
                <a:solidFill>
                  <a:srgbClr val="000000"/>
                </a:solidFill>
                <a:effectLst/>
                <a:latin typeface="Times New Roman" panose="02020603050405020304" pitchFamily="18" charset="0"/>
                <a:ea typeface="宋体" panose="02010600030101010101" pitchFamily="2" charset="-122"/>
              </a:rPr>
              <a:t>较为简单的编码方式是将不同的刺激编码为神经网络几条特定输入通道信号的组合，例如实验将要呈现的刺激为按空间左右分布的字母对，神经网络将接受两个通道的输入，分别代表左侧刺激和右侧刺激，将刺激</a:t>
            </a:r>
            <a:r>
              <a:rPr lang="en-US" altLang="zh-CN" sz="1800" kern="0" dirty="0">
                <a:solidFill>
                  <a:srgbClr val="000000"/>
                </a:solidFill>
                <a:effectLst/>
                <a:latin typeface="Times New Roman" panose="02020603050405020304" pitchFamily="18" charset="0"/>
                <a:ea typeface="宋体" panose="02010600030101010101" pitchFamily="2" charset="-122"/>
              </a:rPr>
              <a:t>A</a:t>
            </a:r>
            <a:r>
              <a:rPr lang="zh-CN" altLang="zh-CN" sz="1800" kern="0" dirty="0">
                <a:solidFill>
                  <a:srgbClr val="000000"/>
                </a:solidFill>
                <a:effectLst/>
                <a:latin typeface="Times New Roman" panose="02020603050405020304" pitchFamily="18" charset="0"/>
                <a:ea typeface="宋体" panose="02010600030101010101" pitchFamily="2" charset="-122"/>
              </a:rPr>
              <a:t>，刺激</a:t>
            </a:r>
            <a:r>
              <a:rPr lang="en-US" altLang="zh-CN" sz="1800" kern="0" dirty="0">
                <a:solidFill>
                  <a:srgbClr val="000000"/>
                </a:solidFill>
                <a:effectLst/>
                <a:latin typeface="Times New Roman" panose="02020603050405020304" pitchFamily="18" charset="0"/>
                <a:ea typeface="宋体" panose="02010600030101010101" pitchFamily="2" charset="-122"/>
              </a:rPr>
              <a:t>B</a:t>
            </a:r>
            <a:r>
              <a:rPr lang="zh-CN" altLang="zh-CN" sz="1800" kern="0" dirty="0">
                <a:solidFill>
                  <a:srgbClr val="000000"/>
                </a:solidFill>
                <a:effectLst/>
                <a:latin typeface="Times New Roman" panose="02020603050405020304" pitchFamily="18" charset="0"/>
                <a:ea typeface="宋体" panose="02010600030101010101" pitchFamily="2" charset="-122"/>
              </a:rPr>
              <a:t>与刺激</a:t>
            </a:r>
            <a:r>
              <a:rPr lang="en-US" altLang="zh-CN" sz="1800" kern="0" dirty="0">
                <a:solidFill>
                  <a:srgbClr val="000000"/>
                </a:solidFill>
                <a:effectLst/>
                <a:latin typeface="Times New Roman" panose="02020603050405020304" pitchFamily="18" charset="0"/>
                <a:ea typeface="宋体" panose="02010600030101010101" pitchFamily="2" charset="-122"/>
              </a:rPr>
              <a:t>C</a:t>
            </a:r>
            <a:r>
              <a:rPr lang="zh-CN" altLang="zh-CN" sz="1800" kern="0" dirty="0">
                <a:solidFill>
                  <a:srgbClr val="000000"/>
                </a:solidFill>
                <a:effectLst/>
                <a:latin typeface="Times New Roman" panose="02020603050405020304" pitchFamily="18" charset="0"/>
                <a:ea typeface="宋体" panose="02010600030101010101" pitchFamily="2" charset="-122"/>
              </a:rPr>
              <a:t>编码为</a:t>
            </a:r>
            <a:r>
              <a:rPr lang="en-US" altLang="zh-CN" sz="1800" kern="0" dirty="0">
                <a:solidFill>
                  <a:srgbClr val="000000"/>
                </a:solidFill>
                <a:effectLst/>
                <a:latin typeface="Times New Roman" panose="02020603050405020304" pitchFamily="18" charset="0"/>
                <a:ea typeface="宋体" panose="02010600030101010101" pitchFamily="2" charset="-122"/>
              </a:rPr>
              <a:t>0</a:t>
            </a:r>
            <a:r>
              <a:rPr lang="zh-CN" altLang="zh-CN" sz="1800" kern="0" dirty="0">
                <a:solidFill>
                  <a:srgbClr val="000000"/>
                </a:solidFill>
                <a:effectLst/>
                <a:latin typeface="Times New Roman" panose="02020603050405020304" pitchFamily="18" charset="0"/>
                <a:ea typeface="宋体" panose="02010600030101010101" pitchFamily="2" charset="-122"/>
              </a:rPr>
              <a:t>，</a:t>
            </a:r>
            <a:r>
              <a:rPr lang="en-US" altLang="zh-CN" sz="1800" kern="0" dirty="0">
                <a:solidFill>
                  <a:srgbClr val="000000"/>
                </a:solidFill>
                <a:effectLst/>
                <a:latin typeface="Times New Roman" panose="02020603050405020304" pitchFamily="18" charset="0"/>
                <a:ea typeface="宋体" panose="02010600030101010101" pitchFamily="2" charset="-122"/>
              </a:rPr>
              <a:t>1</a:t>
            </a:r>
            <a:r>
              <a:rPr lang="zh-CN" altLang="zh-CN" sz="1800" kern="0" dirty="0">
                <a:solidFill>
                  <a:srgbClr val="000000"/>
                </a:solidFill>
                <a:effectLst/>
                <a:latin typeface="Times New Roman" panose="02020603050405020304" pitchFamily="18" charset="0"/>
                <a:ea typeface="宋体" panose="02010600030101010101" pitchFamily="2" charset="-122"/>
              </a:rPr>
              <a:t>，</a:t>
            </a:r>
            <a:r>
              <a:rPr lang="en-US" altLang="zh-CN" sz="1800" kern="0" dirty="0">
                <a:solidFill>
                  <a:srgbClr val="000000"/>
                </a:solidFill>
                <a:effectLst/>
                <a:latin typeface="Times New Roman" panose="02020603050405020304" pitchFamily="18" charset="0"/>
                <a:ea typeface="宋体" panose="02010600030101010101" pitchFamily="2" charset="-122"/>
              </a:rPr>
              <a:t>2</a:t>
            </a:r>
            <a:r>
              <a:rPr lang="zh-CN" altLang="zh-CN" sz="1800" kern="0" dirty="0">
                <a:solidFill>
                  <a:srgbClr val="000000"/>
                </a:solidFill>
                <a:effectLst/>
                <a:latin typeface="Times New Roman" panose="02020603050405020304" pitchFamily="18" charset="0"/>
                <a:ea typeface="宋体" panose="02010600030101010101" pitchFamily="2" charset="-122"/>
              </a:rPr>
              <a:t>，当同时呈现</a:t>
            </a:r>
            <a:r>
              <a:rPr lang="en-US" altLang="zh-CN" sz="1800" kern="0" dirty="0">
                <a:solidFill>
                  <a:srgbClr val="000000"/>
                </a:solidFill>
                <a:effectLst/>
                <a:latin typeface="Times New Roman" panose="02020603050405020304" pitchFamily="18" charset="0"/>
                <a:ea typeface="宋体" panose="02010600030101010101" pitchFamily="2" charset="-122"/>
              </a:rPr>
              <a:t>AB</a:t>
            </a:r>
            <a:r>
              <a:rPr lang="zh-CN" altLang="zh-CN" sz="1800" kern="0" dirty="0">
                <a:solidFill>
                  <a:srgbClr val="000000"/>
                </a:solidFill>
                <a:effectLst/>
                <a:latin typeface="Times New Roman" panose="02020603050405020304" pitchFamily="18" charset="0"/>
                <a:ea typeface="宋体" panose="02010600030101010101" pitchFamily="2" charset="-122"/>
              </a:rPr>
              <a:t>时，神经网络两个通道输入的值为</a:t>
            </a:r>
            <a:r>
              <a:rPr lang="en-US" altLang="zh-CN" sz="1800" kern="0" dirty="0">
                <a:solidFill>
                  <a:srgbClr val="000000"/>
                </a:solidFill>
                <a:effectLst/>
                <a:latin typeface="Times New Roman" panose="02020603050405020304" pitchFamily="18" charset="0"/>
                <a:ea typeface="宋体" panose="02010600030101010101" pitchFamily="2" charset="-122"/>
              </a:rPr>
              <a:t>0</a:t>
            </a:r>
            <a:r>
              <a:rPr lang="zh-CN" altLang="zh-CN" sz="1800" kern="0" dirty="0">
                <a:solidFill>
                  <a:srgbClr val="000000"/>
                </a:solidFill>
                <a:effectLst/>
                <a:latin typeface="Times New Roman" panose="02020603050405020304" pitchFamily="18" charset="0"/>
                <a:ea typeface="宋体" panose="02010600030101010101" pitchFamily="2" charset="-122"/>
              </a:rPr>
              <a:t>和</a:t>
            </a:r>
            <a:r>
              <a:rPr lang="en-US" altLang="zh-CN" sz="1800" kern="0" dirty="0">
                <a:solidFill>
                  <a:srgbClr val="000000"/>
                </a:solidFill>
                <a:effectLst/>
                <a:latin typeface="Times New Roman" panose="02020603050405020304" pitchFamily="18" charset="0"/>
                <a:ea typeface="宋体" panose="02010600030101010101" pitchFamily="2" charset="-122"/>
              </a:rPr>
              <a:t>1</a:t>
            </a:r>
            <a:r>
              <a:rPr lang="zh-CN" altLang="zh-CN" sz="1800" kern="0" dirty="0">
                <a:solidFill>
                  <a:srgbClr val="000000"/>
                </a:solidFill>
                <a:effectLst/>
                <a:latin typeface="Times New Roman" panose="02020603050405020304" pitchFamily="18" charset="0"/>
                <a:ea typeface="宋体" panose="02010600030101010101" pitchFamily="2" charset="-122"/>
              </a:rPr>
              <a:t>，当呈现</a:t>
            </a:r>
            <a:r>
              <a:rPr lang="en-US" altLang="zh-CN" sz="1800" kern="0" dirty="0">
                <a:solidFill>
                  <a:srgbClr val="000000"/>
                </a:solidFill>
                <a:effectLst/>
                <a:latin typeface="Times New Roman" panose="02020603050405020304" pitchFamily="18" charset="0"/>
                <a:ea typeface="宋体" panose="02010600030101010101" pitchFamily="2" charset="-122"/>
              </a:rPr>
              <a:t>CC</a:t>
            </a:r>
            <a:r>
              <a:rPr lang="zh-CN" altLang="zh-CN" sz="1800" kern="0" dirty="0">
                <a:solidFill>
                  <a:srgbClr val="000000"/>
                </a:solidFill>
                <a:effectLst/>
                <a:latin typeface="Times New Roman" panose="02020603050405020304" pitchFamily="18" charset="0"/>
                <a:ea typeface="宋体" panose="02010600030101010101" pitchFamily="2" charset="-122"/>
              </a:rPr>
              <a:t>，神经网络两个通道输入的值为</a:t>
            </a:r>
            <a:r>
              <a:rPr lang="en-US" altLang="zh-CN" sz="1800" kern="0" dirty="0">
                <a:solidFill>
                  <a:srgbClr val="000000"/>
                </a:solidFill>
                <a:effectLst/>
                <a:latin typeface="Times New Roman" panose="02020603050405020304" pitchFamily="18" charset="0"/>
                <a:ea typeface="宋体" panose="02010600030101010101" pitchFamily="2" charset="-122"/>
              </a:rPr>
              <a:t>2</a:t>
            </a:r>
            <a:r>
              <a:rPr lang="zh-CN" altLang="zh-CN" sz="1800" kern="0" dirty="0">
                <a:solidFill>
                  <a:srgbClr val="000000"/>
                </a:solidFill>
                <a:effectLst/>
                <a:latin typeface="Times New Roman" panose="02020603050405020304" pitchFamily="18" charset="0"/>
                <a:ea typeface="宋体" panose="02010600030101010101" pitchFamily="2" charset="-122"/>
              </a:rPr>
              <a:t>和</a:t>
            </a:r>
            <a:r>
              <a:rPr lang="en-US" altLang="zh-CN" sz="1800" kern="0" dirty="0">
                <a:solidFill>
                  <a:srgbClr val="000000"/>
                </a:solidFill>
                <a:effectLst/>
                <a:latin typeface="Times New Roman" panose="02020603050405020304" pitchFamily="18" charset="0"/>
                <a:ea typeface="宋体" panose="02010600030101010101" pitchFamily="2" charset="-122"/>
              </a:rPr>
              <a:t>2</a:t>
            </a:r>
            <a:r>
              <a:rPr lang="en-US" altLang="zh-CN" sz="1800" kern="100" dirty="0">
                <a:effectLst/>
                <a:latin typeface="Times New Roman" panose="02020603050405020304" pitchFamily="18" charset="0"/>
                <a:ea typeface="宋体" panose="02010600030101010101" pitchFamily="2" charset="-122"/>
              </a:rPr>
              <a:t>(Ehrlich</a:t>
            </a:r>
            <a:r>
              <a:rPr lang="zh-CN" altLang="zh-CN" sz="1800" kern="100" dirty="0">
                <a:effectLst/>
                <a:latin typeface="Times New Roman" panose="02020603050405020304" pitchFamily="18" charset="0"/>
                <a:ea typeface="宋体" panose="02010600030101010101" pitchFamily="2" charset="-122"/>
              </a:rPr>
              <a:t>等</a:t>
            </a:r>
            <a:r>
              <a:rPr lang="en-US" altLang="zh-CN" sz="1800" kern="100" dirty="0">
                <a:effectLst/>
                <a:latin typeface="Times New Roman" panose="02020603050405020304" pitchFamily="18" charset="0"/>
                <a:ea typeface="宋体" panose="02010600030101010101" pitchFamily="2" charset="-122"/>
              </a:rPr>
              <a:t>, 2021)</a:t>
            </a:r>
            <a:r>
              <a:rPr lang="zh-CN" altLang="zh-CN" sz="1800" kern="100" dirty="0">
                <a:effectLst/>
                <a:latin typeface="Times New Roman" panose="02020603050405020304" pitchFamily="18" charset="0"/>
                <a:ea typeface="宋体" panose="02010600030101010101" pitchFamily="2" charset="-122"/>
              </a:rPr>
              <a:t>。</a:t>
            </a:r>
            <a:r>
              <a:rPr lang="zh-CN" altLang="zh-CN" sz="1800" kern="0" dirty="0">
                <a:solidFill>
                  <a:srgbClr val="000000"/>
                </a:solidFill>
                <a:effectLst/>
                <a:latin typeface="Times New Roman" panose="02020603050405020304" pitchFamily="18" charset="0"/>
                <a:ea typeface="宋体" panose="02010600030101010101" pitchFamily="2" charset="-122"/>
              </a:rPr>
              <a:t>这种输入方法较为简单清晰，但是这种编码形式只能反映刺激之间的差异性，无法得到刺激本身的信息，无法研究刺激具体特征对于知觉判断人物的影响。</a:t>
            </a:r>
            <a:endParaRPr lang="zh-CN"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异同判断的实验任务基于视觉刺激，实验中被试接受的刺激是以图像形式呈现的，传统神经网络处理图像信息的方法是使用</a:t>
            </a:r>
            <a:r>
              <a:rPr lang="en-US" altLang="zh-CN" sz="1800" kern="100" dirty="0">
                <a:effectLst/>
                <a:latin typeface="Times New Roman" panose="02020603050405020304" pitchFamily="18" charset="0"/>
                <a:ea typeface="宋体" panose="02010600030101010101" pitchFamily="2" charset="-122"/>
              </a:rPr>
              <a:t>CNN</a:t>
            </a:r>
            <a:r>
              <a:rPr lang="zh-CN" altLang="zh-CN" sz="1800" kern="100" dirty="0">
                <a:effectLst/>
                <a:latin typeface="Times New Roman" panose="02020603050405020304" pitchFamily="18" charset="0"/>
                <a:ea typeface="宋体" panose="02010600030101010101" pitchFamily="2" charset="-122"/>
              </a:rPr>
              <a:t>卷积神经网络。但是</a:t>
            </a:r>
            <a:r>
              <a:rPr lang="en-US" altLang="zh-CN" sz="1800" kern="100" dirty="0">
                <a:effectLst/>
                <a:latin typeface="Times New Roman" panose="02020603050405020304" pitchFamily="18" charset="0"/>
                <a:ea typeface="宋体" panose="02010600030101010101" pitchFamily="2" charset="-122"/>
              </a:rPr>
              <a:t>CNN</a:t>
            </a:r>
            <a:r>
              <a:rPr lang="zh-CN" altLang="zh-CN" sz="1800" kern="100" dirty="0">
                <a:effectLst/>
                <a:latin typeface="Times New Roman" panose="02020603050405020304" pitchFamily="18" charset="0"/>
                <a:ea typeface="宋体" panose="02010600030101010101" pitchFamily="2" charset="-122"/>
              </a:rPr>
              <a:t>并不能处理序列信息，因此，可以将</a:t>
            </a:r>
            <a:r>
              <a:rPr lang="en-US" altLang="zh-CN" sz="1800" kern="100" dirty="0">
                <a:effectLst/>
                <a:latin typeface="Times New Roman" panose="02020603050405020304" pitchFamily="18" charset="0"/>
                <a:ea typeface="宋体" panose="02010600030101010101" pitchFamily="2" charset="-122"/>
              </a:rPr>
              <a:t>CNN</a:t>
            </a:r>
            <a:r>
              <a:rPr lang="zh-CN" altLang="zh-CN" sz="1800" kern="100" dirty="0">
                <a:effectLst/>
                <a:latin typeface="Times New Roman" panose="02020603050405020304" pitchFamily="18" charset="0"/>
                <a:ea typeface="宋体" panose="02010600030101010101" pitchFamily="2" charset="-122"/>
              </a:rPr>
              <a:t>与</a:t>
            </a:r>
            <a:r>
              <a:rPr lang="en-US" altLang="zh-CN" sz="1800" kern="100" dirty="0">
                <a:effectLst/>
                <a:latin typeface="Times New Roman" panose="02020603050405020304" pitchFamily="18" charset="0"/>
                <a:ea typeface="宋体" panose="02010600030101010101" pitchFamily="2" charset="-122"/>
              </a:rPr>
              <a:t>RNN</a:t>
            </a:r>
            <a:r>
              <a:rPr lang="zh-CN" altLang="zh-CN" sz="1800" kern="100" dirty="0">
                <a:effectLst/>
                <a:latin typeface="Times New Roman" panose="02020603050405020304" pitchFamily="18" charset="0"/>
                <a:ea typeface="宋体" panose="02010600030101010101" pitchFamily="2" charset="-122"/>
              </a:rPr>
              <a:t>结合，使用</a:t>
            </a:r>
            <a:r>
              <a:rPr lang="en-US" altLang="zh-CN" sz="1800" kern="100" dirty="0">
                <a:effectLst/>
                <a:latin typeface="Times New Roman" panose="02020603050405020304" pitchFamily="18" charset="0"/>
                <a:ea typeface="宋体" panose="02010600030101010101" pitchFamily="2" charset="-122"/>
              </a:rPr>
              <a:t>CNN</a:t>
            </a:r>
            <a:r>
              <a:rPr lang="zh-CN" altLang="zh-CN" sz="1800" kern="100" dirty="0">
                <a:effectLst/>
                <a:latin typeface="Times New Roman" panose="02020603050405020304" pitchFamily="18" charset="0"/>
                <a:ea typeface="宋体" panose="02010600030101010101" pitchFamily="2" charset="-122"/>
              </a:rPr>
              <a:t>对实验呈现的图像刺激进行处理，将</a:t>
            </a:r>
            <a:r>
              <a:rPr lang="en-US" altLang="zh-CN" sz="1800" kern="100" dirty="0">
                <a:effectLst/>
                <a:latin typeface="Times New Roman" panose="02020603050405020304" pitchFamily="18" charset="0"/>
                <a:ea typeface="宋体" panose="02010600030101010101" pitchFamily="2" charset="-122"/>
              </a:rPr>
              <a:t>CNN</a:t>
            </a:r>
            <a:r>
              <a:rPr lang="zh-CN" altLang="zh-CN" sz="1800" kern="100" dirty="0">
                <a:effectLst/>
                <a:latin typeface="Times New Roman" panose="02020603050405020304" pitchFamily="18" charset="0"/>
                <a:ea typeface="宋体" panose="02010600030101010101" pitchFamily="2" charset="-122"/>
              </a:rPr>
              <a:t>初步处理后的数据，作为</a:t>
            </a:r>
            <a:r>
              <a:rPr lang="en-US" altLang="zh-CN" sz="1800" kern="100" dirty="0">
                <a:effectLst/>
                <a:latin typeface="Times New Roman" panose="02020603050405020304" pitchFamily="18" charset="0"/>
                <a:ea typeface="宋体" panose="02010600030101010101" pitchFamily="2" charset="-122"/>
              </a:rPr>
              <a:t>RNN</a:t>
            </a:r>
            <a:r>
              <a:rPr lang="zh-CN" altLang="zh-CN" sz="1800" kern="100" dirty="0">
                <a:effectLst/>
                <a:latin typeface="Times New Roman" panose="02020603050405020304" pitchFamily="18" charset="0"/>
                <a:ea typeface="宋体" panose="02010600030101010101" pitchFamily="2" charset="-122"/>
              </a:rPr>
              <a:t>网络每一个节点的时序信号输入。由于将刺激整体直接进行编码，这种编码方式能够相对完全的记录刺激的特征信息。但是结合网络可能会增加网络的复杂度，导致过拟合情况的出现，并且有可能加大网络的计算量和数据需求。</a:t>
            </a:r>
            <a:r>
              <a:rPr lang="en-US" altLang="zh-CN" sz="1800" kern="100" dirty="0">
                <a:effectLst/>
                <a:latin typeface="Times New Roman" panose="02020603050405020304" pitchFamily="18" charset="0"/>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Paszke</a:t>
            </a:r>
            <a:r>
              <a:rPr lang="en-US" altLang="zh-CN" sz="1800" kern="100" dirty="0">
                <a:effectLst/>
                <a:latin typeface="宋体" panose="02010600030101010101" pitchFamily="2" charset="-122"/>
                <a:ea typeface="宋体" panose="02010600030101010101" pitchFamily="2" charset="-122"/>
              </a:rPr>
              <a:t> </a:t>
            </a:r>
            <a:r>
              <a:rPr lang="zh-CN" altLang="zh-CN" sz="1800" kern="100" dirty="0">
                <a:effectLst/>
                <a:latin typeface="Times New Roman" panose="02020603050405020304" pitchFamily="18" charset="0"/>
                <a:ea typeface="宋体" panose="02010600030101010101" pitchFamily="2" charset="-122"/>
              </a:rPr>
              <a:t>等</a:t>
            </a:r>
            <a:r>
              <a:rPr lang="en-US" altLang="zh-CN" sz="1800" kern="100" dirty="0">
                <a:effectLst/>
                <a:latin typeface="Times New Roman" panose="02020603050405020304" pitchFamily="18" charset="0"/>
                <a:ea typeface="宋体" panose="02010600030101010101" pitchFamily="2" charset="-122"/>
              </a:rPr>
              <a:t>, 2019)</a:t>
            </a:r>
            <a:endParaRPr lang="zh-CN"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考虑到上述两种编码方式的特点，还可以考虑折衷的编码方式，采用预训练的模型对实验刺激的部分特征进行提取，例如将刺激“三角形”提取为三条边线和三个锐角，将刺激“正方形”提取为四条边线和四个直角，将这些简化的刺激特征通过不同通道进行编码，与其他实验条件一起作为神经网络的输入。这种方法能够保留部分刺激的信息，同时避免了复杂的网络和大计算量，但其实际效果仍需要进行实际探查。</a:t>
            </a:r>
            <a:endParaRPr lang="en-US" altLang="zh-CN" sz="1800" kern="100" dirty="0">
              <a:effectLst/>
              <a:latin typeface="Times New Roman" panose="02020603050405020304" pitchFamily="18" charset="0"/>
              <a:ea typeface="宋体" panose="02010600030101010101" pitchFamily="2" charset="-122"/>
            </a:endParaRPr>
          </a:p>
          <a:p>
            <a:pPr indent="266700" algn="just">
              <a:lnSpc>
                <a:spcPct val="150000"/>
              </a:lnSpc>
            </a:pPr>
            <a:endParaRPr lang="en-US"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898762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r>
              <a:rPr lang="zh-CN"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通过对网络结构和参数的变化，我们能够研究异同判断实验中反应时和选择分布的变化以及快同效应的变化情况，给揭示异同判断任务的内在心理机制提供理论模型基础。</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695011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2:02</a:t>
            </a:r>
          </a:p>
          <a:p>
            <a:endParaRPr lang="en-US" altLang="zh-CN" dirty="0"/>
          </a:p>
          <a:p>
            <a:r>
              <a:rPr lang="en-US" altLang="zh-CN" dirty="0"/>
              <a:t>66s</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172238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56170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3:05</a:t>
            </a:r>
          </a:p>
          <a:p>
            <a:endParaRPr lang="en-US" altLang="zh-CN" dirty="0"/>
          </a:p>
          <a:p>
            <a:r>
              <a:rPr lang="en-US" altLang="zh-CN" dirty="0"/>
              <a:t>63s</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985403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effectLst/>
                <a:latin typeface="Times New Roman" panose="02020603050405020304" pitchFamily="18" charset="0"/>
                <a:ea typeface="宋体" panose="02010600030101010101" pitchFamily="2" charset="-122"/>
              </a:rPr>
              <a:t>人工神经网络在心理学中的新晋（</a:t>
            </a:r>
            <a:r>
              <a:rPr lang="en-US" altLang="zh-CN" sz="1200" dirty="0">
                <a:effectLst/>
                <a:latin typeface="Times New Roman" panose="02020603050405020304" pitchFamily="18" charset="0"/>
                <a:ea typeface="宋体" panose="02010600030101010101" pitchFamily="2" charset="-122"/>
              </a:rPr>
              <a:t>yang</a:t>
            </a:r>
            <a:r>
              <a:rPr lang="zh-CN" altLang="en-US" sz="1200" dirty="0">
                <a:effectLst/>
                <a:latin typeface="Times New Roman" panose="02020603050405020304" pitchFamily="18" charset="0"/>
                <a:ea typeface="宋体" panose="02010600030101010101" pitchFamily="2" charset="-122"/>
              </a:rPr>
              <a:t>）</a:t>
            </a:r>
            <a:endParaRPr lang="zh-CN" altLang="zh-CN" sz="1200" dirty="0">
              <a:effectLst/>
              <a:latin typeface="Times New Roman" panose="02020603050405020304" pitchFamily="18" charset="0"/>
              <a:ea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31042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r>
              <a:rPr lang="zh-CN" altLang="en-US" sz="1800" kern="100" dirty="0">
                <a:effectLst/>
                <a:latin typeface="Times New Roman" panose="02020603050405020304" pitchFamily="18" charset="0"/>
                <a:ea typeface="宋体" panose="02010600030101010101" pitchFamily="2" charset="-122"/>
              </a:rPr>
              <a:t>人工神经网络来自计算机，没有考虑人类认知特点（</a:t>
            </a:r>
            <a:r>
              <a:rPr lang="en-US" altLang="zh-CN" sz="1800" kern="100" dirty="0">
                <a:effectLst/>
                <a:latin typeface="Times New Roman" panose="02020603050405020304" pitchFamily="18" charset="0"/>
                <a:ea typeface="宋体" panose="02010600030101010101" pitchFamily="2" charset="-122"/>
              </a:rPr>
              <a:t>not brain inspired</a:t>
            </a:r>
            <a:r>
              <a:rPr lang="zh-CN" altLang="en-US" sz="1800" kern="100" dirty="0">
                <a:effectLst/>
                <a:latin typeface="Times New Roman" panose="02020603050405020304" pitchFamily="18" charset="0"/>
                <a:ea typeface="宋体" panose="02010600030101010101" pitchFamily="2" charset="-122"/>
              </a:rPr>
              <a:t>），不考虑反应时间</a:t>
            </a:r>
            <a:r>
              <a:rPr lang="en-US" altLang="zh-CN" sz="1800" kern="100" dirty="0">
                <a:effectLst/>
                <a:latin typeface="Times New Roman" panose="02020603050405020304" pitchFamily="18" charset="0"/>
                <a:ea typeface="宋体" panose="02010600030101010101" pitchFamily="2" charset="-122"/>
              </a:rPr>
              <a:t>RT</a:t>
            </a:r>
            <a:r>
              <a:rPr lang="zh-CN" altLang="en-US" sz="1800" kern="100" dirty="0">
                <a:effectLst/>
                <a:latin typeface="Times New Roman" panose="02020603050405020304" pitchFamily="18" charset="0"/>
                <a:ea typeface="宋体" panose="02010600030101010101" pitchFamily="2" charset="-122"/>
              </a:rPr>
              <a:t>的特性（引入</a:t>
            </a:r>
            <a:r>
              <a:rPr lang="en-US" altLang="zh-CN" sz="1800" kern="100" dirty="0">
                <a:effectLst/>
                <a:latin typeface="Times New Roman" panose="02020603050405020304" pitchFamily="18" charset="0"/>
                <a:ea typeface="宋体" panose="02010600030101010101" pitchFamily="2" charset="-122"/>
              </a:rPr>
              <a:t>RT</a:t>
            </a:r>
            <a:r>
              <a:rPr lang="zh-CN" altLang="en-US" sz="1800" kern="100" dirty="0">
                <a:effectLst/>
                <a:latin typeface="Times New Roman" panose="02020603050405020304" pitchFamily="18" charset="0"/>
                <a:ea typeface="宋体" panose="02010600030101010101" pitchFamily="2" charset="-122"/>
              </a:rPr>
              <a:t>），人类神经系统的重要特点</a:t>
            </a: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r>
              <a:rPr lang="zh-CN" altLang="en-US" sz="1800" kern="100" dirty="0">
                <a:effectLst/>
                <a:latin typeface="Times New Roman" panose="02020603050405020304" pitchFamily="18" charset="0"/>
                <a:ea typeface="宋体" panose="02010600030101010101" pitchFamily="2" charset="-122"/>
              </a:rPr>
              <a:t>但是在认知科学领域有很多</a:t>
            </a:r>
            <a:r>
              <a:rPr lang="en-US" altLang="zh-CN" sz="1800" kern="100" dirty="0">
                <a:effectLst/>
                <a:latin typeface="Times New Roman" panose="02020603050405020304" pitchFamily="18" charset="0"/>
                <a:ea typeface="宋体" panose="02010600030101010101" pitchFamily="2" charset="-122"/>
              </a:rPr>
              <a:t>RT</a:t>
            </a:r>
            <a:r>
              <a:rPr lang="zh-CN" altLang="en-US" sz="1800" kern="100" dirty="0">
                <a:effectLst/>
                <a:latin typeface="Times New Roman" panose="02020603050405020304" pitchFamily="18" charset="0"/>
                <a:ea typeface="宋体" panose="02010600030101010101" pitchFamily="2" charset="-122"/>
              </a:rPr>
              <a:t>的研究，重要的：</a:t>
            </a:r>
            <a:r>
              <a:rPr lang="en-US" altLang="zh-CN" sz="1800" kern="100" dirty="0">
                <a:effectLst/>
                <a:latin typeface="Times New Roman" panose="02020603050405020304" pitchFamily="18" charset="0"/>
                <a:ea typeface="宋体" panose="02010600030101010101" pitchFamily="2" charset="-122"/>
              </a:rPr>
              <a:t>DDM</a:t>
            </a:r>
            <a:r>
              <a:rPr lang="zh-CN" altLang="en-US" sz="1800" kern="100" dirty="0">
                <a:effectLst/>
                <a:latin typeface="Times New Roman" panose="02020603050405020304" pitchFamily="18" charset="0"/>
                <a:ea typeface="宋体" panose="02010600030101010101" pitchFamily="2" charset="-122"/>
              </a:rPr>
              <a:t>（简单解释）</a:t>
            </a: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r>
              <a:rPr lang="zh-CN" altLang="en-US" sz="1800" kern="100" dirty="0">
                <a:effectLst/>
                <a:latin typeface="Times New Roman" panose="02020603050405020304" pitchFamily="18" charset="0"/>
                <a:ea typeface="宋体" panose="02010600030101010101" pitchFamily="2" charset="-122"/>
              </a:rPr>
              <a:t>如何将</a:t>
            </a:r>
            <a:r>
              <a:rPr lang="en-US" altLang="zh-CN" sz="1800" kern="100" dirty="0">
                <a:effectLst/>
                <a:latin typeface="Times New Roman" panose="02020603050405020304" pitchFamily="18" charset="0"/>
                <a:ea typeface="宋体" panose="02010600030101010101" pitchFamily="2" charset="-122"/>
              </a:rPr>
              <a:t>RT</a:t>
            </a:r>
            <a:r>
              <a:rPr lang="zh-CN" altLang="en-US"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DDM</a:t>
            </a:r>
            <a:r>
              <a:rPr lang="zh-CN" altLang="en-US" sz="1800" kern="100" dirty="0">
                <a:effectLst/>
                <a:latin typeface="Times New Roman" panose="02020603050405020304" pitchFamily="18" charset="0"/>
                <a:ea typeface="宋体" panose="02010600030101010101" pitchFamily="2" charset="-122"/>
              </a:rPr>
              <a:t>）整合到人工神经网络</a:t>
            </a: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endParaRPr lang="en-US" altLang="zh-CN" sz="1800" kern="100" dirty="0">
              <a:effectLst/>
              <a:latin typeface="Times New Roman" panose="02020603050405020304" pitchFamily="18" charset="0"/>
              <a:ea typeface="宋体" panose="02010600030101010101" pitchFamily="2" charset="-122"/>
            </a:endParaRPr>
          </a:p>
          <a:p>
            <a:pPr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288602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r>
              <a:rPr lang="en-US" altLang="zh-CN" sz="1800" kern="100" dirty="0">
                <a:effectLst/>
                <a:latin typeface="Times New Roman" panose="02020603050405020304" pitchFamily="18" charset="0"/>
                <a:ea typeface="宋体" panose="02010600030101010101" pitchFamily="2" charset="-122"/>
              </a:rPr>
              <a:t>5:07</a:t>
            </a:r>
            <a:endParaRPr lang="zh-CN" altLang="zh-CN" sz="1800" kern="100" dirty="0">
              <a:effectLst/>
              <a:latin typeface="Times New Roman" panose="02020603050405020304" pitchFamily="18" charset="0"/>
              <a:ea typeface="宋体" panose="02010600030101010101" pitchFamily="2" charset="-122"/>
            </a:endParaRPr>
          </a:p>
          <a:p>
            <a:pPr algn="just">
              <a:lnSpc>
                <a:spcPct val="150000"/>
              </a:lnSpc>
            </a:pPr>
            <a:endParaRPr lang="zh-CN" altLang="zh-CN" sz="1800" kern="100" dirty="0">
              <a:effectLst/>
              <a:latin typeface="Times New Roman" panose="02020603050405020304" pitchFamily="18" charset="0"/>
              <a:ea typeface="宋体" panose="02010600030101010101" pitchFamily="2" charset="-122"/>
            </a:endParaRPr>
          </a:p>
          <a:p>
            <a:pPr algn="just">
              <a:lnSpc>
                <a:spcPct val="150000"/>
              </a:lnSpc>
            </a:pPr>
            <a:r>
              <a:rPr lang="en-US" altLang="zh-CN" sz="1800" kern="100" dirty="0">
                <a:effectLst/>
                <a:latin typeface="Times New Roman" panose="02020603050405020304" pitchFamily="18" charset="0"/>
                <a:ea typeface="宋体" panose="02010600030101010101" pitchFamily="2" charset="-122"/>
              </a:rPr>
              <a:t>2:02</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049498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r>
              <a:rPr lang="en-US" altLang="zh-CN" sz="1800" kern="0" dirty="0">
                <a:effectLst/>
                <a:latin typeface="Times New Roman" panose="02020603050405020304" pitchFamily="18" charset="0"/>
                <a:ea typeface="宋体" panose="02010600030101010101" pitchFamily="2" charset="-122"/>
              </a:rPr>
              <a:t>6:20</a:t>
            </a:r>
          </a:p>
          <a:p>
            <a:pPr algn="just">
              <a:lnSpc>
                <a:spcPct val="150000"/>
              </a:lnSpc>
            </a:pPr>
            <a:endParaRPr lang="en-US" altLang="zh-CN" sz="1800" kern="0" dirty="0">
              <a:effectLst/>
              <a:latin typeface="Times New Roman" panose="02020603050405020304" pitchFamily="18" charset="0"/>
              <a:ea typeface="宋体" panose="02010600030101010101" pitchFamily="2" charset="-122"/>
            </a:endParaRPr>
          </a:p>
          <a:p>
            <a:pPr algn="just">
              <a:lnSpc>
                <a:spcPct val="150000"/>
              </a:lnSpc>
            </a:pPr>
            <a:r>
              <a:rPr lang="en-US" altLang="zh-CN" sz="1800" kern="100" dirty="0">
                <a:effectLst/>
                <a:latin typeface="Times New Roman" panose="02020603050405020304" pitchFamily="18" charset="0"/>
                <a:ea typeface="宋体" panose="02010600030101010101" pitchFamily="2" charset="-122"/>
              </a:rPr>
              <a:t>1:13</a:t>
            </a:r>
          </a:p>
          <a:p>
            <a:pPr algn="just">
              <a:lnSpc>
                <a:spcPct val="150000"/>
              </a:lnSpc>
            </a:pPr>
            <a:endParaRPr lang="en-US" altLang="zh-CN" sz="1800" kern="0" dirty="0">
              <a:effectLst/>
              <a:latin typeface="Times New Roman" panose="02020603050405020304" pitchFamily="18" charset="0"/>
              <a:ea typeface="宋体" panose="02010600030101010101" pitchFamily="2" charset="-122"/>
            </a:endParaRPr>
          </a:p>
          <a:p>
            <a:pPr algn="just">
              <a:lnSpc>
                <a:spcPct val="150000"/>
              </a:lnSpc>
            </a:pPr>
            <a:endParaRPr lang="en-US" altLang="zh-CN" sz="1800" kern="0" dirty="0">
              <a:effectLst/>
              <a:latin typeface="Times New Roman" panose="02020603050405020304" pitchFamily="18" charset="0"/>
              <a:ea typeface="宋体" panose="02010600030101010101" pitchFamily="2" charset="-122"/>
            </a:endParaRPr>
          </a:p>
          <a:p>
            <a:pPr algn="just">
              <a:lnSpc>
                <a:spcPct val="150000"/>
              </a:lnSpc>
            </a:pPr>
            <a:endParaRPr lang="en-US" altLang="zh-CN" sz="1800" kern="0" dirty="0">
              <a:effectLst/>
              <a:latin typeface="Times New Roman" panose="02020603050405020304" pitchFamily="18" charset="0"/>
              <a:ea typeface="宋体" panose="02010600030101010101" pitchFamily="2" charset="-122"/>
            </a:endParaRPr>
          </a:p>
          <a:p>
            <a:pPr algn="just">
              <a:lnSpc>
                <a:spcPct val="150000"/>
              </a:lnSpc>
            </a:pPr>
            <a:endParaRPr lang="en-US" altLang="zh-CN" sz="1800" kern="0" dirty="0">
              <a:effectLst/>
              <a:latin typeface="Times New Roman" panose="02020603050405020304" pitchFamily="18" charset="0"/>
              <a:ea typeface="宋体" panose="02010600030101010101" pitchFamily="2" charset="-122"/>
            </a:endParaRPr>
          </a:p>
          <a:p>
            <a:pPr algn="just">
              <a:lnSpc>
                <a:spcPct val="150000"/>
              </a:lnSpc>
            </a:pP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E038EC-174D-4C20-9B19-B060077BE6C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60947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66CBBC1F-57B9-46AB-A730-F172EF23D481}" type="datetime2">
              <a:rPr lang="zh-CN" altLang="en-US" smtClean="0"/>
              <a:t>2024年1月8日</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46D5BE2B-728A-4539-B86A-F2CEE53DE51F}" type="slidenum">
              <a:rPr lang="zh-CN" altLang="en-US"/>
              <a:pPr/>
              <a:t>‹#›</a:t>
            </a:fld>
            <a:endParaRPr lang="zh-CN" altLang="en-US"/>
          </a:p>
        </p:txBody>
      </p:sp>
    </p:spTree>
    <p:extLst>
      <p:ext uri="{BB962C8B-B14F-4D97-AF65-F5344CB8AC3E}">
        <p14:creationId xmlns:p14="http://schemas.microsoft.com/office/powerpoint/2010/main" val="829841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D3193479-E3C0-440B-82B0-069E70C856FA}" type="datetime2">
              <a:rPr lang="zh-CN" altLang="en-US" smtClean="0"/>
              <a:t>2024年1月8日</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07DF9EC1-C088-4DAC-AB69-D10F40584BD3}" type="slidenum">
              <a:rPr lang="zh-CN" altLang="en-US"/>
              <a:pPr/>
              <a:t>‹#›</a:t>
            </a:fld>
            <a:endParaRPr lang="zh-CN" altLang="en-US"/>
          </a:p>
        </p:txBody>
      </p:sp>
    </p:spTree>
    <p:extLst>
      <p:ext uri="{BB962C8B-B14F-4D97-AF65-F5344CB8AC3E}">
        <p14:creationId xmlns:p14="http://schemas.microsoft.com/office/powerpoint/2010/main" val="1495540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48A974F7-6FBF-4A3B-82B7-57591D547D3C}" type="datetime2">
              <a:rPr lang="zh-CN" altLang="en-US" smtClean="0"/>
              <a:t>2024年1月8日</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E90597D9-2D04-4C83-915B-79D3B5D496F9}" type="slidenum">
              <a:rPr lang="zh-CN" altLang="en-US"/>
              <a:pPr/>
              <a:t>‹#›</a:t>
            </a:fld>
            <a:endParaRPr lang="zh-CN" altLang="en-US"/>
          </a:p>
        </p:txBody>
      </p:sp>
    </p:spTree>
    <p:extLst>
      <p:ext uri="{BB962C8B-B14F-4D97-AF65-F5344CB8AC3E}">
        <p14:creationId xmlns:p14="http://schemas.microsoft.com/office/powerpoint/2010/main" val="23791613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24197944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34155564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15037755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37717392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13554967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41833776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20748080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4065831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097985E8-6AF8-4190-A835-791D54C829F3}" type="datetime2">
              <a:rPr lang="zh-CN" altLang="en-US" smtClean="0"/>
              <a:t>2024年1月8日</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D58769B-FD91-4354-84DF-C542D236D279}" type="slidenum">
              <a:rPr lang="zh-CN" altLang="en-US"/>
              <a:pPr/>
              <a:t>‹#›</a:t>
            </a:fld>
            <a:endParaRPr lang="zh-CN" altLang="en-US"/>
          </a:p>
        </p:txBody>
      </p:sp>
    </p:spTree>
    <p:extLst>
      <p:ext uri="{BB962C8B-B14F-4D97-AF65-F5344CB8AC3E}">
        <p14:creationId xmlns:p14="http://schemas.microsoft.com/office/powerpoint/2010/main" val="11151656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21900604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12369735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5A72B7E-D3EA-499B-B7FC-38FD62AA1011}" type="datetimeFigureOut">
              <a:rPr lang="zh-CN" altLang="en-US" smtClean="0"/>
              <a:t>2024/1/8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2982578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9F46684B-44F8-48AB-AB77-35B9401776E0}" type="datetime2">
              <a:rPr lang="zh-CN" altLang="en-US" smtClean="0"/>
              <a:t>2024年1月8日</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CC02487E-DA75-40AD-AFB9-B7E667800914}" type="slidenum">
              <a:rPr lang="zh-CN" altLang="en-US"/>
              <a:pPr/>
              <a:t>‹#›</a:t>
            </a:fld>
            <a:endParaRPr lang="zh-CN" altLang="en-US"/>
          </a:p>
        </p:txBody>
      </p:sp>
    </p:spTree>
    <p:extLst>
      <p:ext uri="{BB962C8B-B14F-4D97-AF65-F5344CB8AC3E}">
        <p14:creationId xmlns:p14="http://schemas.microsoft.com/office/powerpoint/2010/main" val="29414279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6782406C-04C8-4F27-BC4B-2B103040F440}" type="datetime2">
              <a:rPr lang="zh-CN" altLang="en-US" smtClean="0"/>
              <a:t>2024年1月8日</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C9019AB3-A56A-40DC-B315-4C9AF1D9AEF0}" type="slidenum">
              <a:rPr lang="zh-CN" altLang="en-US"/>
              <a:pPr/>
              <a:t>‹#›</a:t>
            </a:fld>
            <a:endParaRPr lang="zh-CN" altLang="en-US"/>
          </a:p>
        </p:txBody>
      </p:sp>
    </p:spTree>
    <p:extLst>
      <p:ext uri="{BB962C8B-B14F-4D97-AF65-F5344CB8AC3E}">
        <p14:creationId xmlns:p14="http://schemas.microsoft.com/office/powerpoint/2010/main" val="4257991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15C42216-73F3-487F-BEE7-31B7B4864F22}" type="datetime2">
              <a:rPr lang="zh-CN" altLang="en-US" smtClean="0"/>
              <a:t>2024年1月8日</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fld id="{0219823B-989B-4FE0-A31C-A45838B716C6}" type="slidenum">
              <a:rPr lang="zh-CN" altLang="en-US"/>
              <a:pPr/>
              <a:t>‹#›</a:t>
            </a:fld>
            <a:endParaRPr lang="zh-CN" altLang="en-US"/>
          </a:p>
        </p:txBody>
      </p:sp>
    </p:spTree>
    <p:extLst>
      <p:ext uri="{BB962C8B-B14F-4D97-AF65-F5344CB8AC3E}">
        <p14:creationId xmlns:p14="http://schemas.microsoft.com/office/powerpoint/2010/main" val="169668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26FE62B6-6914-49C9-BCFF-22B12BE09150}" type="datetime2">
              <a:rPr lang="zh-CN" altLang="en-US" smtClean="0"/>
              <a:t>2024年1月8日</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687C2566-FD93-41C5-8007-9C6D9D8DF86C}" type="slidenum">
              <a:rPr lang="zh-CN" altLang="en-US"/>
              <a:pPr/>
              <a:t>‹#›</a:t>
            </a:fld>
            <a:endParaRPr lang="zh-CN" altLang="en-US"/>
          </a:p>
        </p:txBody>
      </p:sp>
    </p:spTree>
    <p:extLst>
      <p:ext uri="{BB962C8B-B14F-4D97-AF65-F5344CB8AC3E}">
        <p14:creationId xmlns:p14="http://schemas.microsoft.com/office/powerpoint/2010/main" val="1422012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7E02E76C-AFB3-4975-AAB2-3AC83E735953}" type="datetime2">
              <a:rPr lang="zh-CN" altLang="en-US" smtClean="0"/>
              <a:t>2024年1月8日</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9D55DC8D-C4F0-4F0D-B826-92573808DA56}" type="slidenum">
              <a:rPr lang="zh-CN" altLang="en-US"/>
              <a:pPr/>
              <a:t>‹#›</a:t>
            </a:fld>
            <a:endParaRPr lang="zh-CN" altLang="en-US"/>
          </a:p>
        </p:txBody>
      </p:sp>
    </p:spTree>
    <p:extLst>
      <p:ext uri="{BB962C8B-B14F-4D97-AF65-F5344CB8AC3E}">
        <p14:creationId xmlns:p14="http://schemas.microsoft.com/office/powerpoint/2010/main" val="2505616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C745A76D-3E7E-442D-AC17-4BECEDC333C9}" type="datetime2">
              <a:rPr lang="zh-CN" altLang="en-US" smtClean="0"/>
              <a:t>2024年1月8日</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CCB07F97-2FC2-4714-850C-6700199D6194}" type="slidenum">
              <a:rPr lang="zh-CN" altLang="en-US"/>
              <a:pPr/>
              <a:t>‹#›</a:t>
            </a:fld>
            <a:endParaRPr lang="zh-CN" altLang="en-US"/>
          </a:p>
        </p:txBody>
      </p:sp>
    </p:spTree>
    <p:extLst>
      <p:ext uri="{BB962C8B-B14F-4D97-AF65-F5344CB8AC3E}">
        <p14:creationId xmlns:p14="http://schemas.microsoft.com/office/powerpoint/2010/main" val="2152225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3897DC79-D036-402C-9069-DD27EDC95C51}" type="datetime2">
              <a:rPr lang="zh-CN" altLang="en-US" smtClean="0"/>
              <a:t>2024年1月8日</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84D9D1E1-5454-45C3-93DA-86C3DA9ECB48}" type="slidenum">
              <a:rPr lang="zh-CN" altLang="en-US"/>
              <a:pPr/>
              <a:t>‹#›</a:t>
            </a:fld>
            <a:endParaRPr lang="zh-CN" altLang="en-US"/>
          </a:p>
        </p:txBody>
      </p:sp>
    </p:spTree>
    <p:extLst>
      <p:ext uri="{BB962C8B-B14F-4D97-AF65-F5344CB8AC3E}">
        <p14:creationId xmlns:p14="http://schemas.microsoft.com/office/powerpoint/2010/main" val="1794925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5B04333D-58EF-465A-AFDB-E2AD1085065D}" type="datetime2">
              <a:rPr lang="zh-CN" altLang="en-US" smtClean="0"/>
              <a:t>2024年1月8日</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fld id="{DA430D88-0AE5-4EDA-BDD3-1B97B5FCD56A}"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A72B7E-D3EA-499B-B7FC-38FD62AA1011}" type="datetimeFigureOut">
              <a:rPr lang="zh-CN" altLang="en-US" smtClean="0"/>
              <a:t>2024/1/8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C160E4-1854-457F-8E6F-2AECFA99DD66}" type="slidenum">
              <a:rPr lang="zh-CN" altLang="en-US" smtClean="0"/>
              <a:t>‹#›</a:t>
            </a:fld>
            <a:endParaRPr lang="zh-CN" altLang="en-US"/>
          </a:p>
        </p:txBody>
      </p:sp>
    </p:spTree>
    <p:extLst>
      <p:ext uri="{BB962C8B-B14F-4D97-AF65-F5344CB8AC3E}">
        <p14:creationId xmlns:p14="http://schemas.microsoft.com/office/powerpoint/2010/main" val="15559494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2.xml"/><Relationship Id="rId5" Type="http://schemas.openxmlformats.org/officeDocument/2006/relationships/hyperlink" Target="https://arxiv.org/abs/1810.04805" TargetMode="Externa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hyperlink" Target="https://pytorch.org/" TargetMode="External"/><Relationship Id="rId5" Type="http://schemas.openxmlformats.org/officeDocument/2006/relationships/hyperlink" Target="https://arxiv.org/abs/1901.00945" TargetMode="Externa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7.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8.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1.png"/><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2.png"/><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3.png"/><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image" Target="../media/image14.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3.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矩形 37">
            <a:extLst>
              <a:ext uri="{FF2B5EF4-FFF2-40B4-BE49-F238E27FC236}">
                <a16:creationId xmlns:a16="http://schemas.microsoft.com/office/drawing/2014/main" id="{EA93BA26-2BEB-56D6-B0DD-F8B2EF3212DB}"/>
              </a:ext>
            </a:extLst>
          </p:cNvPr>
          <p:cNvSpPr/>
          <p:nvPr/>
        </p:nvSpPr>
        <p:spPr>
          <a:xfrm>
            <a:off x="0" y="1792515"/>
            <a:ext cx="12192000" cy="2489200"/>
          </a:xfrm>
          <a:prstGeom prst="rect">
            <a:avLst/>
          </a:prstGeom>
          <a:solidFill>
            <a:srgbClr val="013D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 name="表格 1">
            <a:extLst>
              <a:ext uri="{FF2B5EF4-FFF2-40B4-BE49-F238E27FC236}">
                <a16:creationId xmlns:a16="http://schemas.microsoft.com/office/drawing/2014/main" id="{EC1A40ED-0A35-4E7B-9805-8E0602FC750B}"/>
              </a:ext>
            </a:extLst>
          </p:cNvPr>
          <p:cNvGraphicFramePr>
            <a:graphicFrameLocks noGrp="1"/>
          </p:cNvGraphicFramePr>
          <p:nvPr>
            <p:extLst>
              <p:ext uri="{D42A27DB-BD31-4B8C-83A1-F6EECF244321}">
                <p14:modId xmlns:p14="http://schemas.microsoft.com/office/powerpoint/2010/main" val="3497392410"/>
              </p:ext>
            </p:extLst>
          </p:nvPr>
        </p:nvGraphicFramePr>
        <p:xfrm>
          <a:off x="4207436" y="4515473"/>
          <a:ext cx="3892373" cy="1928010"/>
        </p:xfrm>
        <a:graphic>
          <a:graphicData uri="http://schemas.openxmlformats.org/drawingml/2006/table">
            <a:tbl>
              <a:tblPr>
                <a:tableStyleId>{5C22544A-7EE6-4342-B048-85BDC9FD1C3A}</a:tableStyleId>
              </a:tblPr>
              <a:tblGrid>
                <a:gridCol w="1599615">
                  <a:extLst>
                    <a:ext uri="{9D8B030D-6E8A-4147-A177-3AD203B41FA5}">
                      <a16:colId xmlns:a16="http://schemas.microsoft.com/office/drawing/2014/main" val="2142749163"/>
                    </a:ext>
                  </a:extLst>
                </a:gridCol>
                <a:gridCol w="2292758">
                  <a:extLst>
                    <a:ext uri="{9D8B030D-6E8A-4147-A177-3AD203B41FA5}">
                      <a16:colId xmlns:a16="http://schemas.microsoft.com/office/drawing/2014/main" val="3255670970"/>
                    </a:ext>
                  </a:extLst>
                </a:gridCol>
              </a:tblGrid>
              <a:tr h="385602">
                <a:tc>
                  <a:txBody>
                    <a:bodyPr/>
                    <a:lstStyle/>
                    <a:p>
                      <a:pPr algn="dist">
                        <a:lnSpc>
                          <a:spcPts val="3300"/>
                        </a:lnSpc>
                        <a:spcAft>
                          <a:spcPts val="0"/>
                        </a:spcAft>
                      </a:pPr>
                      <a:r>
                        <a:rPr lang="zh-CN" sz="2000" b="1" i="0" kern="100" dirty="0">
                          <a:solidFill>
                            <a:schemeClr val="tx1"/>
                          </a:solidFill>
                          <a:effectLst/>
                          <a:latin typeface="仿宋" panose="02010609060101010101" pitchFamily="49" charset="-122"/>
                          <a:ea typeface="仿宋" panose="02010609060101010101" pitchFamily="49" charset="-122"/>
                        </a:rPr>
                        <a:t>学生姓名：</a:t>
                      </a:r>
                    </a:p>
                  </a:txBody>
                  <a:tcPr marL="68580" marR="6858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孙禾嘉</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94089631"/>
                  </a:ext>
                </a:extLst>
              </a:tr>
              <a:tr h="385602">
                <a:tc>
                  <a:txBody>
                    <a:bodyPr/>
                    <a:lstStyle/>
                    <a:p>
                      <a:pPr algn="dist">
                        <a:lnSpc>
                          <a:spcPts val="3300"/>
                        </a:lnSpc>
                        <a:spcAft>
                          <a:spcPts val="0"/>
                        </a:spcAft>
                      </a:pPr>
                      <a:r>
                        <a:rPr lang="zh-CN" sz="2000" b="1" i="0" kern="100" dirty="0">
                          <a:solidFill>
                            <a:schemeClr val="tx1"/>
                          </a:solidFill>
                          <a:effectLst/>
                          <a:latin typeface="仿宋" panose="02010609060101010101" pitchFamily="49" charset="-122"/>
                          <a:ea typeface="仿宋" panose="02010609060101010101" pitchFamily="49" charset="-122"/>
                        </a:rPr>
                        <a:t>学 </a:t>
                      </a:r>
                      <a:r>
                        <a:rPr lang="en-US" sz="2000" b="1" i="0" kern="100" dirty="0">
                          <a:solidFill>
                            <a:schemeClr val="tx1"/>
                          </a:solidFill>
                          <a:effectLst/>
                          <a:latin typeface="仿宋" panose="02010609060101010101" pitchFamily="49" charset="-122"/>
                          <a:ea typeface="仿宋" panose="02010609060101010101" pitchFamily="49" charset="-122"/>
                        </a:rPr>
                        <a:t>   </a:t>
                      </a:r>
                      <a:r>
                        <a:rPr lang="zh-CN" sz="2000" b="1" i="0" kern="100" dirty="0">
                          <a:solidFill>
                            <a:schemeClr val="tx1"/>
                          </a:solidFill>
                          <a:effectLst/>
                          <a:latin typeface="仿宋" panose="02010609060101010101" pitchFamily="49" charset="-122"/>
                          <a:ea typeface="仿宋" panose="02010609060101010101" pitchFamily="49" charset="-122"/>
                        </a:rPr>
                        <a:t>院：</a:t>
                      </a: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心理学院</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48185908"/>
                  </a:ext>
                </a:extLst>
              </a:tr>
              <a:tr h="385602">
                <a:tc>
                  <a:txBody>
                    <a:bodyPr/>
                    <a:lstStyle/>
                    <a:p>
                      <a:pPr algn="dist">
                        <a:lnSpc>
                          <a:spcPts val="3300"/>
                        </a:lnSpc>
                        <a:spcAft>
                          <a:spcPts val="0"/>
                        </a:spcAft>
                      </a:pPr>
                      <a:r>
                        <a:rPr lang="zh-CN" sz="2000" b="1" i="0" kern="100" dirty="0">
                          <a:solidFill>
                            <a:schemeClr val="tx1"/>
                          </a:solidFill>
                          <a:effectLst/>
                          <a:latin typeface="仿宋" panose="02010609060101010101" pitchFamily="49" charset="-122"/>
                          <a:ea typeface="仿宋" panose="02010609060101010101" pitchFamily="49" charset="-122"/>
                        </a:rPr>
                        <a:t>专 </a:t>
                      </a:r>
                      <a:r>
                        <a:rPr lang="en-US" sz="2000" b="1" i="0" kern="100" dirty="0">
                          <a:solidFill>
                            <a:schemeClr val="tx1"/>
                          </a:solidFill>
                          <a:effectLst/>
                          <a:latin typeface="仿宋" panose="02010609060101010101" pitchFamily="49" charset="-122"/>
                          <a:ea typeface="仿宋" panose="02010609060101010101" pitchFamily="49" charset="-122"/>
                        </a:rPr>
                        <a:t>   </a:t>
                      </a:r>
                      <a:r>
                        <a:rPr lang="zh-CN" sz="2000" b="1" i="0" kern="100" dirty="0">
                          <a:solidFill>
                            <a:schemeClr val="tx1"/>
                          </a:solidFill>
                          <a:effectLst/>
                          <a:latin typeface="仿宋" panose="02010609060101010101" pitchFamily="49" charset="-122"/>
                          <a:ea typeface="仿宋" panose="02010609060101010101" pitchFamily="49" charset="-122"/>
                        </a:rPr>
                        <a:t>业：</a:t>
                      </a: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应用心理学</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10419803"/>
                  </a:ext>
                </a:extLst>
              </a:tr>
              <a:tr h="385602">
                <a:tc>
                  <a:txBody>
                    <a:bodyPr/>
                    <a:lstStyle/>
                    <a:p>
                      <a:pPr algn="dist">
                        <a:lnSpc>
                          <a:spcPts val="3300"/>
                        </a:lnSpc>
                        <a:spcAft>
                          <a:spcPts val="0"/>
                        </a:spcAft>
                      </a:pPr>
                      <a:r>
                        <a:rPr lang="zh-CN" sz="2000" b="1" i="0" kern="100" dirty="0">
                          <a:solidFill>
                            <a:schemeClr val="tx1"/>
                          </a:solidFill>
                          <a:effectLst/>
                          <a:latin typeface="仿宋" panose="02010609060101010101" pitchFamily="49" charset="-122"/>
                          <a:ea typeface="仿宋" panose="02010609060101010101" pitchFamily="49" charset="-122"/>
                        </a:rPr>
                        <a:t>学 </a:t>
                      </a:r>
                      <a:r>
                        <a:rPr lang="en-US" sz="2000" b="1" i="0" kern="100" dirty="0">
                          <a:solidFill>
                            <a:schemeClr val="tx1"/>
                          </a:solidFill>
                          <a:effectLst/>
                          <a:latin typeface="仿宋" panose="02010609060101010101" pitchFamily="49" charset="-122"/>
                          <a:ea typeface="仿宋" panose="02010609060101010101" pitchFamily="49" charset="-122"/>
                        </a:rPr>
                        <a:t>   </a:t>
                      </a:r>
                      <a:r>
                        <a:rPr lang="zh-CN" sz="2000" b="1" i="0" kern="100" dirty="0">
                          <a:solidFill>
                            <a:schemeClr val="tx1"/>
                          </a:solidFill>
                          <a:effectLst/>
                          <a:latin typeface="仿宋" panose="02010609060101010101" pitchFamily="49" charset="-122"/>
                          <a:ea typeface="仿宋" panose="02010609060101010101" pitchFamily="49" charset="-122"/>
                        </a:rPr>
                        <a:t>号：</a:t>
                      </a: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en-US" altLang="zh-CN" sz="2000" b="1" i="0" kern="100" dirty="0">
                          <a:solidFill>
                            <a:schemeClr val="tx1"/>
                          </a:solidFill>
                          <a:effectLst/>
                          <a:latin typeface="仿宋" panose="02010609060101010101" pitchFamily="49" charset="-122"/>
                          <a:ea typeface="仿宋" panose="02010609060101010101" pitchFamily="49" charset="-122"/>
                        </a:rPr>
                        <a:t>1920010</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14055423"/>
                  </a:ext>
                </a:extLst>
              </a:tr>
              <a:tr h="385602">
                <a:tc>
                  <a:txBody>
                    <a:bodyPr/>
                    <a:lstStyle/>
                    <a:p>
                      <a:pPr algn="dist">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指导教师</a:t>
                      </a:r>
                      <a:r>
                        <a:rPr lang="zh-CN" sz="2000" b="1" i="0" kern="100" dirty="0">
                          <a:solidFill>
                            <a:schemeClr val="tx1"/>
                          </a:solidFill>
                          <a:effectLst/>
                          <a:latin typeface="仿宋" panose="02010609060101010101" pitchFamily="49" charset="-122"/>
                          <a:ea typeface="仿宋" panose="02010609060101010101" pitchFamily="49" charset="-122"/>
                        </a:rPr>
                        <a:t>：</a:t>
                      </a: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胡传鹏</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28948387"/>
                  </a:ext>
                </a:extLst>
              </a:tr>
            </a:tbl>
          </a:graphicData>
        </a:graphic>
      </p:graphicFrame>
      <p:sp>
        <p:nvSpPr>
          <p:cNvPr id="36" name="文本框 35">
            <a:extLst>
              <a:ext uri="{FF2B5EF4-FFF2-40B4-BE49-F238E27FC236}">
                <a16:creationId xmlns:a16="http://schemas.microsoft.com/office/drawing/2014/main" id="{8F4CC772-838C-43DD-E286-41A04996C35A}"/>
              </a:ext>
            </a:extLst>
          </p:cNvPr>
          <p:cNvSpPr txBox="1"/>
          <p:nvPr/>
        </p:nvSpPr>
        <p:spPr>
          <a:xfrm>
            <a:off x="2805022" y="2305056"/>
            <a:ext cx="6697199" cy="1323439"/>
          </a:xfrm>
          <a:prstGeom prst="rect">
            <a:avLst/>
          </a:prstGeom>
          <a:noFill/>
        </p:spPr>
        <p:txBody>
          <a:bodyPr wrap="square">
            <a:spAutoFit/>
          </a:bodyPr>
          <a:lstStyle/>
          <a:p>
            <a:pPr algn="ctr"/>
            <a:r>
              <a:rPr lang="zh-CN" altLang="en-US" sz="6000" b="1" baseline="-25000" dirty="0">
                <a:solidFill>
                  <a:schemeClr val="bg1"/>
                </a:solidFill>
                <a:latin typeface="华文仿宋" panose="02010600040101010101" pitchFamily="2" charset="-122"/>
                <a:ea typeface="华文仿宋" panose="02010600040101010101" pitchFamily="2" charset="-122"/>
              </a:rPr>
              <a:t>快同效应的认知机制</a:t>
            </a:r>
            <a:endParaRPr lang="en-US" altLang="zh-CN" sz="6000" b="1" baseline="-25000" dirty="0">
              <a:solidFill>
                <a:schemeClr val="bg1"/>
              </a:solidFill>
              <a:latin typeface="华文仿宋" panose="02010600040101010101" pitchFamily="2" charset="-122"/>
              <a:ea typeface="华文仿宋" panose="02010600040101010101" pitchFamily="2" charset="-122"/>
            </a:endParaRPr>
          </a:p>
          <a:p>
            <a:pPr algn="ctr"/>
            <a:r>
              <a:rPr lang="en-US" altLang="zh-CN" sz="4000" b="1" baseline="-25000" dirty="0">
                <a:solidFill>
                  <a:schemeClr val="bg1"/>
                </a:solidFill>
                <a:latin typeface="华文仿宋" panose="02010600040101010101" pitchFamily="2" charset="-122"/>
                <a:ea typeface="华文仿宋" panose="02010600040101010101" pitchFamily="2" charset="-122"/>
              </a:rPr>
              <a:t>——</a:t>
            </a:r>
            <a:r>
              <a:rPr lang="zh-CN" altLang="en-US" sz="4000" b="1" baseline="-25000" dirty="0">
                <a:solidFill>
                  <a:schemeClr val="bg1"/>
                </a:solidFill>
                <a:latin typeface="华文仿宋" panose="02010600040101010101" pitchFamily="2" charset="-122"/>
                <a:ea typeface="华文仿宋" panose="02010600040101010101" pitchFamily="2" charset="-122"/>
              </a:rPr>
              <a:t>基于人工神经网络的模拟研究 </a:t>
            </a:r>
            <a:endParaRPr lang="zh-CN" altLang="en-US" sz="4000" b="1" dirty="0">
              <a:solidFill>
                <a:schemeClr val="bg1"/>
              </a:solidFill>
              <a:latin typeface="华文仿宋" panose="02010600040101010101" pitchFamily="2" charset="-122"/>
              <a:ea typeface="华文仿宋" panose="02010600040101010101" pitchFamily="2" charset="-122"/>
            </a:endParaRPr>
          </a:p>
        </p:txBody>
      </p:sp>
      <p:pic>
        <p:nvPicPr>
          <p:cNvPr id="37" name="图片 36">
            <a:extLst>
              <a:ext uri="{FF2B5EF4-FFF2-40B4-BE49-F238E27FC236}">
                <a16:creationId xmlns:a16="http://schemas.microsoft.com/office/drawing/2014/main" id="{E66BE5B0-AFAA-F17C-A44C-AB6DD39B9AC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5024387" y="86402"/>
            <a:ext cx="2258472" cy="1546454"/>
          </a:xfrm>
          <a:prstGeom prst="rect">
            <a:avLst/>
          </a:prstGeom>
        </p:spPr>
      </p:pic>
    </p:spTree>
    <p:extLst>
      <p:ext uri="{BB962C8B-B14F-4D97-AF65-F5344CB8AC3E}">
        <p14:creationId xmlns:p14="http://schemas.microsoft.com/office/powerpoint/2010/main" val="845693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3260730" y="6151746"/>
            <a:ext cx="2382728" cy="563350"/>
          </a:xfrm>
          <a:prstGeom prst="round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150" dirty="0">
                <a:solidFill>
                  <a:schemeClr val="bg1"/>
                </a:solidFill>
                <a:latin typeface="微软雅黑" panose="020B0503020204020204" pitchFamily="34" charset="-122"/>
                <a:ea typeface="微软雅黑" panose="020B0503020204020204" pitchFamily="34" charset="-122"/>
              </a:rPr>
              <a:t>研究现状</a:t>
            </a:r>
            <a:endParaRPr lang="zh-CN" altLang="en-US" sz="2000" b="1" dirty="0">
              <a:solidFill>
                <a:schemeClr val="bg1"/>
              </a:solidFill>
              <a:latin typeface="华文仿宋" panose="02010600040101010101" pitchFamily="2" charset="-122"/>
              <a:ea typeface="华文仿宋" panose="02010600040101010101" pitchFamily="2" charset="-122"/>
            </a:endParaRP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4283918" y="5909428"/>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5454498"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3200" b="1" spc="150" dirty="0">
                <a:latin typeface="微软雅黑" panose="020B0503020204020204" pitchFamily="34" charset="-122"/>
                <a:ea typeface="微软雅黑" panose="020B0503020204020204" pitchFamily="34" charset="-122"/>
              </a:rPr>
              <a:t>2</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研究现状</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小结</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6096000"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6" name="文本框 5">
            <a:extLst>
              <a:ext uri="{FF2B5EF4-FFF2-40B4-BE49-F238E27FC236}">
                <a16:creationId xmlns:a16="http://schemas.microsoft.com/office/drawing/2014/main" id="{5BEB0CE7-7B31-34CD-2830-83A7242D5292}"/>
              </a:ext>
            </a:extLst>
          </p:cNvPr>
          <p:cNvSpPr txBox="1"/>
          <p:nvPr/>
        </p:nvSpPr>
        <p:spPr>
          <a:xfrm>
            <a:off x="840043" y="1412395"/>
            <a:ext cx="10597451" cy="3267882"/>
          </a:xfrm>
          <a:prstGeom prst="rect">
            <a:avLst/>
          </a:prstGeom>
          <a:noFill/>
        </p:spPr>
        <p:txBody>
          <a:bodyPr wrap="square" rtlCol="0">
            <a:spAutoFit/>
          </a:bodyPr>
          <a:lstStyle/>
          <a:p>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对于快同效应和快同效应的在不同情景下的变化，传统认知理论无法很好的解释。</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基于计算机的传统</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在认知任务上广泛运用，但传统的</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无法很好的建模认知任务的反应时特点。</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有研究者将传统的</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与经典的认知模型进行结合，复现了被试的反应时特点，但是该模型基于简单反应时和决策，无法解释快同效应的发生及消失。</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因此，本研究提出，采用</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与传统认知模型结合的方式，针对异同判断任务的特点，建立能够解释快同效应的理论模型。</a:t>
            </a:r>
          </a:p>
        </p:txBody>
      </p:sp>
    </p:spTree>
    <p:extLst>
      <p:ext uri="{BB962C8B-B14F-4D97-AF65-F5344CB8AC3E}">
        <p14:creationId xmlns:p14="http://schemas.microsoft.com/office/powerpoint/2010/main" val="367139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5524959" y="6165879"/>
            <a:ext cx="2382728" cy="563350"/>
          </a:xfrm>
          <a:prstGeom prst="round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150" dirty="0">
                <a:solidFill>
                  <a:schemeClr val="bg1"/>
                </a:solidFill>
                <a:latin typeface="微软雅黑" panose="020B0503020204020204" pitchFamily="34" charset="-122"/>
                <a:ea typeface="微软雅黑" panose="020B0503020204020204" pitchFamily="34" charset="-122"/>
              </a:rPr>
              <a:t>研究内容</a:t>
            </a:r>
            <a:endParaRPr lang="zh-CN" altLang="en-US" sz="2000" b="1" dirty="0">
              <a:solidFill>
                <a:schemeClr val="bg1"/>
              </a:solidFill>
              <a:latin typeface="华文仿宋" panose="02010600040101010101" pitchFamily="2" charset="-122"/>
              <a:ea typeface="华文仿宋" panose="02010600040101010101" pitchFamily="2" charset="-122"/>
            </a:endParaRP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6577175" y="5893137"/>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545449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3</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研究</a:t>
            </a:r>
            <a:r>
              <a:rPr lang="zh-CN" altLang="en-US" sz="3200" b="1" spc="150" dirty="0">
                <a:latin typeface="微软雅黑" panose="020B0503020204020204" pitchFamily="34" charset="-122"/>
                <a:ea typeface="微软雅黑" panose="020B0503020204020204" pitchFamily="34" charset="-122"/>
              </a:rPr>
              <a:t>内容</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3802268"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研究现状</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6" name="文本框 5">
            <a:extLst>
              <a:ext uri="{FF2B5EF4-FFF2-40B4-BE49-F238E27FC236}">
                <a16:creationId xmlns:a16="http://schemas.microsoft.com/office/drawing/2014/main" id="{5BEB0CE7-7B31-34CD-2830-83A7242D5292}"/>
              </a:ext>
            </a:extLst>
          </p:cNvPr>
          <p:cNvSpPr txBox="1"/>
          <p:nvPr/>
        </p:nvSpPr>
        <p:spPr>
          <a:xfrm>
            <a:off x="844655" y="1521244"/>
            <a:ext cx="10834855" cy="4048096"/>
          </a:xfrm>
          <a:prstGeom prst="rect">
            <a:avLst/>
          </a:prstGeom>
          <a:noFill/>
        </p:spPr>
        <p:txBody>
          <a:bodyPr wrap="square" rtlCol="0">
            <a:spAutoFit/>
          </a:bodyPr>
          <a:lstStyle/>
          <a:p>
            <a:pPr>
              <a:lnSpc>
                <a:spcPct val="120000"/>
              </a:lnSpc>
            </a:pPr>
            <a:r>
              <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(1)</a:t>
            </a:r>
            <a:r>
              <a:rPr lang="zh-CN" altLang="en-US"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如何选择合适的网络结构</a:t>
            </a:r>
            <a:endPar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20000"/>
              </a:lnSpc>
            </a:pPr>
            <a:r>
              <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en-US" altLang="zh-CN" sz="28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CNN,RNN,GAN……?</a:t>
            </a:r>
          </a:p>
          <a:p>
            <a:pPr>
              <a:lnSpc>
                <a:spcPct val="120000"/>
              </a:lnSpc>
            </a:pPr>
            <a:r>
              <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(2)</a:t>
            </a:r>
            <a:r>
              <a:rPr lang="zh-CN" altLang="en-US"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如何对实验的刺激，条件，被试的反应情况进行编码</a:t>
            </a:r>
            <a:endPar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20000"/>
              </a:lnSpc>
            </a:pPr>
            <a:r>
              <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(3)</a:t>
            </a:r>
            <a:r>
              <a:rPr lang="zh-CN" altLang="en-US"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如何部署和训练模型，以及模型进行评估</a:t>
            </a:r>
            <a:endPar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20000"/>
              </a:lnSpc>
            </a:pPr>
            <a:r>
              <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python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包</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r>
              <a:rPr lang="en-US" altLang="zh-CN" sz="2000" kern="100" dirty="0" err="1">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Pytorch</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en-US" altLang="zh-CN" sz="2000" kern="100" dirty="0" err="1">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tensorflow,Keras</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p>
          <a:p>
            <a:pPr>
              <a:lnSpc>
                <a:spcPct val="120000"/>
              </a:lnSpc>
            </a:pP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评估指标</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20000"/>
              </a:lnSpc>
            </a:pPr>
            <a:r>
              <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(4)</a:t>
            </a:r>
            <a:r>
              <a:rPr lang="zh-CN" altLang="en-US"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如何基于构建的模型进行进一步的研究</a:t>
            </a:r>
            <a:endParaRPr lang="en-US" altLang="zh-CN" sz="28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20000"/>
              </a:lnSpc>
            </a:pP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训练迭代，</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复杂调参分析，定点动态分析，定量比较，生物进化角度的探查</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endPar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007285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5524959" y="6165879"/>
            <a:ext cx="2382728" cy="56335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10082218" y="5893137"/>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8" y="195002"/>
            <a:ext cx="6534075"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4</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实行方案、进度及预期效果</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实行方案</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3802268"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研究现状</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74734" y="6165879"/>
            <a:ext cx="3493264" cy="563350"/>
          </a:xfrm>
          <a:prstGeom prst="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2000" b="1" spc="150">
                <a:solidFill>
                  <a:schemeClr val="bg1"/>
                </a:solidFill>
                <a:latin typeface="微软雅黑" panose="020B0503020204020204" pitchFamily="34" charset="-122"/>
                <a:ea typeface="微软雅黑" panose="020B0503020204020204" pitchFamily="34" charset="-122"/>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r>
              <a:rPr lang="zh-CN" altLang="en-US" dirty="0"/>
              <a:t>实行方案、进度及预期效果</a:t>
            </a:r>
          </a:p>
        </p:txBody>
      </p:sp>
      <p:sp>
        <p:nvSpPr>
          <p:cNvPr id="6" name="文本框 5">
            <a:extLst>
              <a:ext uri="{FF2B5EF4-FFF2-40B4-BE49-F238E27FC236}">
                <a16:creationId xmlns:a16="http://schemas.microsoft.com/office/drawing/2014/main" id="{5BEB0CE7-7B31-34CD-2830-83A7242D5292}"/>
              </a:ext>
            </a:extLst>
          </p:cNvPr>
          <p:cNvSpPr txBox="1"/>
          <p:nvPr/>
        </p:nvSpPr>
        <p:spPr>
          <a:xfrm>
            <a:off x="840044" y="1412395"/>
            <a:ext cx="10582461" cy="1015663"/>
          </a:xfrm>
          <a:prstGeom prst="rect">
            <a:avLst/>
          </a:prstGeom>
          <a:noFill/>
        </p:spPr>
        <p:txBody>
          <a:bodyPr wrap="square" rtlCol="0">
            <a:spAutoFit/>
          </a:bodyPr>
          <a:lstStyle/>
          <a:p>
            <a:r>
              <a:rPr lang="en-US" altLang="zh-CN"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(1)</a:t>
            </a:r>
            <a:r>
              <a:rPr lang="zh-CN" altLang="en-US"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确定研究问题</a:t>
            </a:r>
          </a:p>
          <a:p>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通过对文献搜集和整理，明确概念。通过比较和综合先前的研究，总结现有研究的不足，建立研究路径和建模思路，提出研究目标。</a:t>
            </a:r>
          </a:p>
        </p:txBody>
      </p:sp>
      <p:sp>
        <p:nvSpPr>
          <p:cNvPr id="10" name="文本框 9">
            <a:extLst>
              <a:ext uri="{FF2B5EF4-FFF2-40B4-BE49-F238E27FC236}">
                <a16:creationId xmlns:a16="http://schemas.microsoft.com/office/drawing/2014/main" id="{994B8718-E285-0297-4F94-9B53FDB68BBC}"/>
              </a:ext>
            </a:extLst>
          </p:cNvPr>
          <p:cNvSpPr txBox="1"/>
          <p:nvPr/>
        </p:nvSpPr>
        <p:spPr>
          <a:xfrm>
            <a:off x="840044" y="2597523"/>
            <a:ext cx="10702382" cy="1938992"/>
          </a:xfrm>
          <a:prstGeom prst="rect">
            <a:avLst/>
          </a:prstGeom>
          <a:noFill/>
        </p:spPr>
        <p:txBody>
          <a:bodyPr wrap="square">
            <a:spAutoFit/>
          </a:bodyPr>
          <a:lstStyle/>
          <a:p>
            <a:r>
              <a:rPr lang="en-US" altLang="zh-CN"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(2)</a:t>
            </a:r>
            <a:r>
              <a:rPr lang="zh-CN" altLang="en-US"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选择训练模型使用的数据</a:t>
            </a:r>
          </a:p>
          <a:p>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实验数据来自研究组内研究者先前的研究数据，本研究将主要使用其中实验</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(1)</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的数据进行模型训练。</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该实验采用图词异同判断任务，被试将根据指导语学习被试图形与其对应的文字（圆形图片对应 “圆形” 文字）并对先后或同时呈现的图片和文字异同情况进行判断。该实验一共包含</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40</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名被试，共包含</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720</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条反应数据，实验数据记录了被试的反应时，正确率和实验条件等数据。</a:t>
            </a:r>
          </a:p>
        </p:txBody>
      </p:sp>
      <p:sp>
        <p:nvSpPr>
          <p:cNvPr id="15" name="文本框 14">
            <a:extLst>
              <a:ext uri="{FF2B5EF4-FFF2-40B4-BE49-F238E27FC236}">
                <a16:creationId xmlns:a16="http://schemas.microsoft.com/office/drawing/2014/main" id="{43C71F72-9062-2562-CCF4-13D897E9FD5B}"/>
              </a:ext>
            </a:extLst>
          </p:cNvPr>
          <p:cNvSpPr txBox="1"/>
          <p:nvPr/>
        </p:nvSpPr>
        <p:spPr>
          <a:xfrm>
            <a:off x="840044" y="4604623"/>
            <a:ext cx="10702382" cy="830997"/>
          </a:xfrm>
          <a:prstGeom prst="rect">
            <a:avLst/>
          </a:prstGeom>
          <a:noFill/>
        </p:spPr>
        <p:txBody>
          <a:bodyPr wrap="square">
            <a:spAutoFit/>
          </a:bodyPr>
          <a:lstStyle/>
          <a:p>
            <a:r>
              <a:rPr lang="zh-CN" altLang="en-US" sz="16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呈现顺序与匹配条件的交互作用显著，</a:t>
            </a:r>
            <a:r>
              <a:rPr lang="en-US" altLang="zh-CN" sz="16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F(2.00, 77.83) = 3.31, p = .042, ηp2= .078</a:t>
            </a:r>
            <a:r>
              <a:rPr lang="zh-CN" altLang="en-US" sz="16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，进一步简单效应分析结果显示，在不同刺激呈现条件下，匹配条件的反应时均显著快于不匹配条件</a:t>
            </a:r>
            <a:r>
              <a:rPr lang="en-US" altLang="zh-CN" sz="16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r>
              <a:rPr lang="zh-CN" altLang="en-US" sz="16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校正后</a:t>
            </a:r>
            <a:r>
              <a:rPr lang="en-US" altLang="zh-CN" sz="1600" kern="100" dirty="0" err="1">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ps</a:t>
            </a:r>
            <a:r>
              <a:rPr lang="en-US" altLang="zh-CN" sz="16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&lt; .001)</a:t>
            </a:r>
            <a:r>
              <a:rPr lang="zh-CN" altLang="en-US" sz="16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。该实验数据的快同效应明显，并且在多种条件下发生。</a:t>
            </a:r>
          </a:p>
        </p:txBody>
      </p:sp>
    </p:spTree>
    <p:extLst>
      <p:ext uri="{BB962C8B-B14F-4D97-AF65-F5344CB8AC3E}">
        <p14:creationId xmlns:p14="http://schemas.microsoft.com/office/powerpoint/2010/main" val="2735700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5524959" y="6165879"/>
            <a:ext cx="2382728" cy="56335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10082218" y="5893137"/>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8" y="195002"/>
            <a:ext cx="6534075"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4</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实行方案、进度及预期效果</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实行方案</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3802268"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研究现状</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74734" y="6165879"/>
            <a:ext cx="3493264" cy="563350"/>
          </a:xfrm>
          <a:prstGeom prst="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2000" b="1" spc="150">
                <a:solidFill>
                  <a:schemeClr val="bg1"/>
                </a:solidFill>
                <a:latin typeface="微软雅黑" panose="020B0503020204020204" pitchFamily="34" charset="-122"/>
                <a:ea typeface="微软雅黑" panose="020B0503020204020204" pitchFamily="34" charset="-122"/>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r>
              <a:rPr lang="zh-CN" altLang="en-US" dirty="0"/>
              <a:t>实行方案、进度及预期效果</a:t>
            </a:r>
          </a:p>
        </p:txBody>
      </p:sp>
      <p:sp>
        <p:nvSpPr>
          <p:cNvPr id="6" name="文本框 5">
            <a:extLst>
              <a:ext uri="{FF2B5EF4-FFF2-40B4-BE49-F238E27FC236}">
                <a16:creationId xmlns:a16="http://schemas.microsoft.com/office/drawing/2014/main" id="{5BEB0CE7-7B31-34CD-2830-83A7242D5292}"/>
              </a:ext>
            </a:extLst>
          </p:cNvPr>
          <p:cNvSpPr txBox="1"/>
          <p:nvPr/>
        </p:nvSpPr>
        <p:spPr>
          <a:xfrm>
            <a:off x="863820" y="1426528"/>
            <a:ext cx="8140769" cy="1536639"/>
          </a:xfrm>
          <a:prstGeom prst="rect">
            <a:avLst/>
          </a:prstGeom>
          <a:noFill/>
        </p:spPr>
        <p:txBody>
          <a:bodyPr wrap="square" rtlCol="0">
            <a:spAutoFit/>
          </a:bodyPr>
          <a:lstStyle/>
          <a:p>
            <a:pPr>
              <a:lnSpc>
                <a:spcPct val="120000"/>
              </a:lnSpc>
            </a:pPr>
            <a:r>
              <a:rPr lang="en-US" altLang="zh-CN"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(3)</a:t>
            </a:r>
            <a:r>
              <a:rPr lang="zh-CN" altLang="en-US"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数据的编码</a:t>
            </a:r>
          </a:p>
          <a:p>
            <a:pPr>
              <a:lnSpc>
                <a:spcPct val="12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经过比对几种不同的编码方案，本研究将采用预训练的模型对实验刺激的部分特征进行提取，这种方法能够保留部分刺激的信息，同时避免了复杂的网络和大计算量。</a:t>
            </a:r>
          </a:p>
        </p:txBody>
      </p:sp>
      <p:sp>
        <p:nvSpPr>
          <p:cNvPr id="16" name="文本框 15">
            <a:extLst>
              <a:ext uri="{FF2B5EF4-FFF2-40B4-BE49-F238E27FC236}">
                <a16:creationId xmlns:a16="http://schemas.microsoft.com/office/drawing/2014/main" id="{0A64B3AA-3846-D80F-7036-3EE687A2E473}"/>
              </a:ext>
            </a:extLst>
          </p:cNvPr>
          <p:cNvSpPr txBox="1"/>
          <p:nvPr/>
        </p:nvSpPr>
        <p:spPr>
          <a:xfrm>
            <a:off x="9267832" y="2055088"/>
            <a:ext cx="2108269" cy="1015663"/>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边</a:t>
            </a:r>
            <a:r>
              <a:rPr lang="en-US" altLang="zh-CN" sz="2000" dirty="0">
                <a:latin typeface="黑体" panose="02010609060101010101" pitchFamily="49" charset="-122"/>
                <a:ea typeface="黑体" panose="02010609060101010101" pitchFamily="49" charset="-122"/>
              </a:rPr>
              <a:t>    4   3   1</a:t>
            </a:r>
          </a:p>
          <a:p>
            <a:r>
              <a:rPr lang="zh-CN" altLang="en-US" sz="2000" dirty="0">
                <a:latin typeface="黑体" panose="02010609060101010101" pitchFamily="49" charset="-122"/>
                <a:ea typeface="黑体" panose="02010609060101010101" pitchFamily="49" charset="-122"/>
              </a:rPr>
              <a:t>角</a:t>
            </a:r>
            <a:r>
              <a:rPr lang="en-US" altLang="zh-CN" sz="2000" dirty="0">
                <a:latin typeface="黑体" panose="02010609060101010101" pitchFamily="49" charset="-122"/>
                <a:ea typeface="黑体" panose="02010609060101010101" pitchFamily="49" charset="-122"/>
              </a:rPr>
              <a:t>    4   3   0</a:t>
            </a:r>
            <a:endParaRPr lang="zh-CN" altLang="en-US"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封闭</a:t>
            </a:r>
            <a:r>
              <a:rPr lang="en-US" altLang="zh-CN" sz="2000" dirty="0">
                <a:latin typeface="黑体" panose="02010609060101010101" pitchFamily="49" charset="-122"/>
                <a:ea typeface="黑体" panose="02010609060101010101" pitchFamily="49" charset="-122"/>
              </a:rPr>
              <a:t>  1   1   1</a:t>
            </a:r>
            <a:endParaRPr lang="zh-CN" altLang="en-US" sz="2000" dirty="0">
              <a:latin typeface="黑体" panose="02010609060101010101" pitchFamily="49" charset="-122"/>
              <a:ea typeface="黑体" panose="02010609060101010101" pitchFamily="49" charset="-122"/>
            </a:endParaRPr>
          </a:p>
        </p:txBody>
      </p:sp>
      <p:grpSp>
        <p:nvGrpSpPr>
          <p:cNvPr id="3" name="组合 2">
            <a:extLst>
              <a:ext uri="{FF2B5EF4-FFF2-40B4-BE49-F238E27FC236}">
                <a16:creationId xmlns:a16="http://schemas.microsoft.com/office/drawing/2014/main" id="{82CE8781-BC67-8485-20FC-DA5F426A36BC}"/>
              </a:ext>
            </a:extLst>
          </p:cNvPr>
          <p:cNvGrpSpPr/>
          <p:nvPr/>
        </p:nvGrpSpPr>
        <p:grpSpPr>
          <a:xfrm>
            <a:off x="9921607" y="1556055"/>
            <a:ext cx="1499559" cy="440947"/>
            <a:chOff x="9267963" y="2377958"/>
            <a:chExt cx="2189083" cy="643702"/>
          </a:xfrm>
        </p:grpSpPr>
        <p:sp>
          <p:nvSpPr>
            <p:cNvPr id="14" name="矩形 13">
              <a:extLst>
                <a:ext uri="{FF2B5EF4-FFF2-40B4-BE49-F238E27FC236}">
                  <a16:creationId xmlns:a16="http://schemas.microsoft.com/office/drawing/2014/main" id="{A03322CC-8D2D-2F51-C808-29C2A080D626}"/>
                </a:ext>
              </a:extLst>
            </p:cNvPr>
            <p:cNvSpPr/>
            <p:nvPr/>
          </p:nvSpPr>
          <p:spPr>
            <a:xfrm>
              <a:off x="9267963" y="2472864"/>
              <a:ext cx="524491" cy="4913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a:extLst>
                <a:ext uri="{FF2B5EF4-FFF2-40B4-BE49-F238E27FC236}">
                  <a16:creationId xmlns:a16="http://schemas.microsoft.com/office/drawing/2014/main" id="{B7DCA77D-A7F6-E436-CA14-D17D41E33CC2}"/>
                </a:ext>
              </a:extLst>
            </p:cNvPr>
            <p:cNvSpPr/>
            <p:nvPr/>
          </p:nvSpPr>
          <p:spPr>
            <a:xfrm>
              <a:off x="10040998" y="2447056"/>
              <a:ext cx="574719" cy="51965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BD169FDC-C6CB-8FA3-0EBB-5612A02B417B}"/>
                </a:ext>
              </a:extLst>
            </p:cNvPr>
            <p:cNvSpPr/>
            <p:nvPr/>
          </p:nvSpPr>
          <p:spPr>
            <a:xfrm>
              <a:off x="10813344" y="2377958"/>
              <a:ext cx="643702" cy="64370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a:extLst>
              <a:ext uri="{FF2B5EF4-FFF2-40B4-BE49-F238E27FC236}">
                <a16:creationId xmlns:a16="http://schemas.microsoft.com/office/drawing/2014/main" id="{FF60AD75-62E1-124B-83C9-9861B5F6891A}"/>
              </a:ext>
            </a:extLst>
          </p:cNvPr>
          <p:cNvSpPr txBox="1"/>
          <p:nvPr/>
        </p:nvSpPr>
        <p:spPr>
          <a:xfrm>
            <a:off x="863819" y="3070751"/>
            <a:ext cx="10678607" cy="2275303"/>
          </a:xfrm>
          <a:prstGeom prst="rect">
            <a:avLst/>
          </a:prstGeom>
          <a:noFill/>
        </p:spPr>
        <p:txBody>
          <a:bodyPr wrap="square">
            <a:spAutoFit/>
          </a:bodyPr>
          <a:lstStyle/>
          <a:p>
            <a:pPr>
              <a:lnSpc>
                <a:spcPct val="120000"/>
              </a:lnSpc>
            </a:pPr>
            <a:r>
              <a:rPr lang="zh-CN" altLang="en-US"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(4)模型的选择和部署</a:t>
            </a:r>
          </a:p>
          <a:p>
            <a:pPr>
              <a:lnSpc>
                <a:spcPct val="12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循环神经网络(Recurrent Neural Network，RNN)能够处理时序信息的神经网络，适合于异同判断实验中刺激和反应基于时间顺序排布的特点。为了让神经网络具有模拟真实决策者的不确定行为的能力，本研究预期对模型采用基于贝叶斯概率分布的参数(Rafiei et al., 2023)。</a:t>
            </a:r>
          </a:p>
          <a:p>
            <a:pPr>
              <a:lnSpc>
                <a:spcPct val="12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通过融合DDM模型，能够使RNN具有反应时的特性，并具有灵活性和可解释性。因此，本研究将选用基于DDM概念的贝叶斯循环神经网络来建构理论模型。</a:t>
            </a:r>
          </a:p>
        </p:txBody>
      </p:sp>
    </p:spTree>
    <p:extLst>
      <p:ext uri="{BB962C8B-B14F-4D97-AF65-F5344CB8AC3E}">
        <p14:creationId xmlns:p14="http://schemas.microsoft.com/office/powerpoint/2010/main" val="693658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5524959" y="6165879"/>
            <a:ext cx="2382728" cy="56335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10082218" y="5893137"/>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8" y="195002"/>
            <a:ext cx="6534075"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4</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实行方案、进度及预期效果</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实行方案</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3802268"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研究现状</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74734" y="6165879"/>
            <a:ext cx="3493264" cy="563350"/>
          </a:xfrm>
          <a:prstGeom prst="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2000" b="1" spc="150">
                <a:solidFill>
                  <a:schemeClr val="bg1"/>
                </a:solidFill>
                <a:latin typeface="微软雅黑" panose="020B0503020204020204" pitchFamily="34" charset="-122"/>
                <a:ea typeface="微软雅黑" panose="020B0503020204020204" pitchFamily="34" charset="-122"/>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r>
              <a:rPr lang="zh-CN" altLang="en-US" dirty="0"/>
              <a:t>实行方案、进度及预期效果</a:t>
            </a:r>
          </a:p>
        </p:txBody>
      </p:sp>
      <p:sp>
        <p:nvSpPr>
          <p:cNvPr id="6" name="文本框 5">
            <a:extLst>
              <a:ext uri="{FF2B5EF4-FFF2-40B4-BE49-F238E27FC236}">
                <a16:creationId xmlns:a16="http://schemas.microsoft.com/office/drawing/2014/main" id="{5BEB0CE7-7B31-34CD-2830-83A7242D5292}"/>
              </a:ext>
            </a:extLst>
          </p:cNvPr>
          <p:cNvSpPr txBox="1"/>
          <p:nvPr/>
        </p:nvSpPr>
        <p:spPr>
          <a:xfrm>
            <a:off x="842598" y="1575962"/>
            <a:ext cx="10417633" cy="1938992"/>
          </a:xfrm>
          <a:prstGeom prst="rect">
            <a:avLst/>
          </a:prstGeom>
          <a:noFill/>
        </p:spPr>
        <p:txBody>
          <a:bodyPr wrap="square" rtlCol="0">
            <a:spAutoFit/>
          </a:bodyPr>
          <a:lstStyle/>
          <a:p>
            <a:r>
              <a:rPr lang="en-US" altLang="zh-CN"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(5)</a:t>
            </a:r>
            <a:r>
              <a:rPr lang="zh-CN" altLang="en-US"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模型的训练与评估</a:t>
            </a:r>
            <a:endParaRPr lang="en-US" altLang="zh-CN"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r>
              <a:rPr lang="zh-CN" altLang="en-US" sz="2000" kern="10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基于</a:t>
            </a:r>
            <a:r>
              <a:rPr lang="en-US" altLang="zh-CN" sz="2000" kern="100" err="1">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pytorch</a:t>
            </a:r>
            <a:r>
              <a:rPr lang="zh-CN" altLang="en-US" sz="2000" kern="10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包</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r>
              <a:rPr lang="zh-CN" altLang="en-US" sz="2000" kern="10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对</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训练得到的模型的输出结果进行统计分析，根据以下几个指标来对模型的有效性进行评估</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p>
          <a:p>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(1)</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模型是否能够复现快同效应的发生</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p>
          <a:p>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(2)</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模型是否与实验数据具有类似的反应特点</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p>
          <a:p>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(3)</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通过控制特定条件，是否能够复现实验条件下快同效应的变化</a:t>
            </a:r>
          </a:p>
        </p:txBody>
      </p:sp>
      <p:sp>
        <p:nvSpPr>
          <p:cNvPr id="7" name="文本框 6">
            <a:extLst>
              <a:ext uri="{FF2B5EF4-FFF2-40B4-BE49-F238E27FC236}">
                <a16:creationId xmlns:a16="http://schemas.microsoft.com/office/drawing/2014/main" id="{0B888361-FDFE-5545-5E8E-F4E6F7322815}"/>
              </a:ext>
            </a:extLst>
          </p:cNvPr>
          <p:cNvSpPr txBox="1"/>
          <p:nvPr/>
        </p:nvSpPr>
        <p:spPr>
          <a:xfrm>
            <a:off x="847625" y="3304458"/>
            <a:ext cx="10589869" cy="1882888"/>
          </a:xfrm>
          <a:prstGeom prst="rect">
            <a:avLst/>
          </a:prstGeom>
          <a:noFill/>
        </p:spPr>
        <p:txBody>
          <a:bodyPr wrap="square">
            <a:spAutoFit/>
          </a:bodyPr>
          <a:lstStyle/>
          <a:p>
            <a:pPr>
              <a:lnSpc>
                <a:spcPct val="150000"/>
              </a:lnSpc>
            </a:pPr>
            <a:r>
              <a:rPr lang="en-US" altLang="zh-CN"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(6)</a:t>
            </a:r>
            <a:r>
              <a:rPr lang="zh-CN" altLang="zh-CN" sz="20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基于模型的进一步研究</a:t>
            </a:r>
          </a:p>
          <a:p>
            <a:pPr>
              <a:lnSpc>
                <a:spcPct val="150000"/>
              </a:lnSpc>
            </a:pP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基于训练得到的最优模型的具体结构，对其中特定参数的修改，破坏，观察神经网络输出和功能的变化情况，</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来联系</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快同效应在特定情况下发生的变化。通过对神经网络训练迭代次数输出结果的对比，观察是否能够复现实际实验中出现的快同效应减弱和消失的情况。</a:t>
            </a:r>
          </a:p>
        </p:txBody>
      </p:sp>
    </p:spTree>
    <p:extLst>
      <p:ext uri="{BB962C8B-B14F-4D97-AF65-F5344CB8AC3E}">
        <p14:creationId xmlns:p14="http://schemas.microsoft.com/office/powerpoint/2010/main" val="3563466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5524959" y="6165879"/>
            <a:ext cx="2382728" cy="56335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10082218" y="5893137"/>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8" y="195002"/>
            <a:ext cx="6534075"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4</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实行方案、进度及预期效果</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进度</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3802268"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研究现状</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74734" y="6165879"/>
            <a:ext cx="3493264" cy="563350"/>
          </a:xfrm>
          <a:prstGeom prst="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2000" b="1" spc="150">
                <a:solidFill>
                  <a:schemeClr val="bg1"/>
                </a:solidFill>
                <a:latin typeface="微软雅黑" panose="020B0503020204020204" pitchFamily="34" charset="-122"/>
                <a:ea typeface="微软雅黑" panose="020B0503020204020204" pitchFamily="34" charset="-122"/>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r>
              <a:rPr lang="zh-CN" altLang="en-US" dirty="0"/>
              <a:t>实行方案、进度及预期效果</a:t>
            </a:r>
          </a:p>
        </p:txBody>
      </p:sp>
      <p:sp>
        <p:nvSpPr>
          <p:cNvPr id="9" name="文本框 8">
            <a:extLst>
              <a:ext uri="{FF2B5EF4-FFF2-40B4-BE49-F238E27FC236}">
                <a16:creationId xmlns:a16="http://schemas.microsoft.com/office/drawing/2014/main" id="{07B04170-CB85-085B-3B46-06C6578B914E}"/>
              </a:ext>
            </a:extLst>
          </p:cNvPr>
          <p:cNvSpPr txBox="1"/>
          <p:nvPr/>
        </p:nvSpPr>
        <p:spPr>
          <a:xfrm>
            <a:off x="842598" y="1376773"/>
            <a:ext cx="7866687" cy="1905971"/>
          </a:xfrm>
          <a:prstGeom prst="rect">
            <a:avLst/>
          </a:prstGeom>
          <a:noFill/>
        </p:spPr>
        <p:txBody>
          <a:bodyPr wrap="square">
            <a:spAutoFit/>
          </a:bodyPr>
          <a:lstStyle/>
          <a:p>
            <a:pPr>
              <a:lnSpc>
                <a:spcPct val="12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本研究前期针对相关的理论模型，研究文献进行了搜集和整理。针对快同效应这样一个长期且关键的研究问题，考察了不同网络结构的利弊，针对现有模型的缺点，提出结合人工神经网络建模和传统的认知理论的新建模思路。并根据异同判断任务中快同效应的特点，选择了对模型的评估指标。</a:t>
            </a:r>
          </a:p>
        </p:txBody>
      </p:sp>
      <p:pic>
        <p:nvPicPr>
          <p:cNvPr id="11" name="图片 10">
            <a:extLst>
              <a:ext uri="{FF2B5EF4-FFF2-40B4-BE49-F238E27FC236}">
                <a16:creationId xmlns:a16="http://schemas.microsoft.com/office/drawing/2014/main" id="{2B7B39F2-A0A3-6463-6E0D-FB2B2672F749}"/>
              </a:ext>
            </a:extLst>
          </p:cNvPr>
          <p:cNvPicPr>
            <a:picLocks noChangeAspect="1"/>
          </p:cNvPicPr>
          <p:nvPr/>
        </p:nvPicPr>
        <p:blipFill>
          <a:blip r:embed="rId5"/>
          <a:stretch>
            <a:fillRect/>
          </a:stretch>
        </p:blipFill>
        <p:spPr>
          <a:xfrm>
            <a:off x="9039069" y="1545579"/>
            <a:ext cx="1259676" cy="3687820"/>
          </a:xfrm>
          <a:prstGeom prst="rect">
            <a:avLst/>
          </a:prstGeom>
        </p:spPr>
      </p:pic>
      <p:pic>
        <p:nvPicPr>
          <p:cNvPr id="13" name="Picture" title="fig:">
            <a:extLst>
              <a:ext uri="{FF2B5EF4-FFF2-40B4-BE49-F238E27FC236}">
                <a16:creationId xmlns:a16="http://schemas.microsoft.com/office/drawing/2014/main" id="{D2D8511F-2686-2D0E-89D5-E137E6DDD1DC}"/>
              </a:ext>
            </a:extLst>
          </p:cNvPr>
          <p:cNvPicPr/>
          <p:nvPr/>
        </p:nvPicPr>
        <p:blipFill>
          <a:blip r:embed="rId6"/>
          <a:stretch>
            <a:fillRect/>
          </a:stretch>
        </p:blipFill>
        <p:spPr bwMode="auto">
          <a:xfrm>
            <a:off x="10407292" y="4132921"/>
            <a:ext cx="1098589" cy="1036871"/>
          </a:xfrm>
          <a:prstGeom prst="rect">
            <a:avLst/>
          </a:prstGeom>
          <a:noFill/>
          <a:ln w="9525">
            <a:noFill/>
            <a:headEnd/>
            <a:tailEnd/>
          </a:ln>
        </p:spPr>
      </p:pic>
      <p:pic>
        <p:nvPicPr>
          <p:cNvPr id="15" name="图片 14">
            <a:extLst>
              <a:ext uri="{FF2B5EF4-FFF2-40B4-BE49-F238E27FC236}">
                <a16:creationId xmlns:a16="http://schemas.microsoft.com/office/drawing/2014/main" id="{88A75ADD-D277-B827-49BE-A30C1B01FA14}"/>
              </a:ext>
            </a:extLst>
          </p:cNvPr>
          <p:cNvPicPr>
            <a:picLocks noChangeAspect="1"/>
          </p:cNvPicPr>
          <p:nvPr/>
        </p:nvPicPr>
        <p:blipFill>
          <a:blip r:embed="rId7"/>
          <a:stretch>
            <a:fillRect/>
          </a:stretch>
        </p:blipFill>
        <p:spPr>
          <a:xfrm>
            <a:off x="10436507" y="1550122"/>
            <a:ext cx="1105242" cy="2349914"/>
          </a:xfrm>
          <a:prstGeom prst="rect">
            <a:avLst/>
          </a:prstGeom>
        </p:spPr>
      </p:pic>
      <p:sp>
        <p:nvSpPr>
          <p:cNvPr id="20" name="Rectangle 10">
            <a:extLst>
              <a:ext uri="{FF2B5EF4-FFF2-40B4-BE49-F238E27FC236}">
                <a16:creationId xmlns:a16="http://schemas.microsoft.com/office/drawing/2014/main" id="{B8B6C3C1-5686-C8E3-1E32-DDCA4D5AEEB4}"/>
              </a:ext>
            </a:extLst>
          </p:cNvPr>
          <p:cNvSpPr>
            <a:spLocks noChangeArrowheads="1"/>
          </p:cNvSpPr>
          <p:nvPr/>
        </p:nvSpPr>
        <p:spPr bwMode="auto">
          <a:xfrm>
            <a:off x="842436" y="3478235"/>
            <a:ext cx="7866687"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本研究前期还进行了部分理论模型的建模复现，掌握了ANN在计算机上部署的基本流程，验证了混合ANN建构的可行性。 </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本研究后续的研究任务将着眼于模型的实际部署和评估比较，选择最优的模型结构。并根据构建得到的模型来研究快同效应的认知机制。</a:t>
            </a:r>
            <a:endPar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7119430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023B1F"/>
                </a:solidFill>
              </a:rPr>
              <a:t> </a:t>
            </a: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5524959" y="6165879"/>
            <a:ext cx="2382728" cy="56335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10082218" y="5893137"/>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8" y="195002"/>
            <a:ext cx="6534075"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4</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实行方案、进度及预期效果</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预期效果</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3802268"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研究现状</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74734" y="6165879"/>
            <a:ext cx="3493264" cy="563350"/>
          </a:xfrm>
          <a:prstGeom prst="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2000" b="1" spc="150">
                <a:solidFill>
                  <a:schemeClr val="bg1"/>
                </a:solidFill>
                <a:latin typeface="微软雅黑" panose="020B0503020204020204" pitchFamily="34" charset="-122"/>
                <a:ea typeface="微软雅黑" panose="020B0503020204020204" pitchFamily="34" charset="-122"/>
              </a:defRPr>
            </a:lvl1pPr>
            <a:lvl2pPr>
              <a:defRPr>
                <a:solidFill>
                  <a:schemeClr val="lt1"/>
                </a:solidFill>
                <a:latin typeface="+mn-lt"/>
                <a:ea typeface="+mn-ea"/>
              </a:defRPr>
            </a:lvl2pPr>
            <a:lvl3pPr>
              <a:defRPr>
                <a:solidFill>
                  <a:schemeClr val="lt1"/>
                </a:solidFill>
                <a:latin typeface="+mn-lt"/>
                <a:ea typeface="+mn-ea"/>
              </a:defRPr>
            </a:lvl3pPr>
            <a:lvl4pPr>
              <a:defRPr>
                <a:solidFill>
                  <a:schemeClr val="lt1"/>
                </a:solidFill>
                <a:latin typeface="+mn-lt"/>
                <a:ea typeface="+mn-ea"/>
              </a:defRPr>
            </a:lvl4pPr>
            <a:lvl5pPr>
              <a:defRPr>
                <a:solidFill>
                  <a:schemeClr val="lt1"/>
                </a:solidFill>
                <a:latin typeface="+mn-lt"/>
                <a:ea typeface="+mn-ea"/>
              </a:defRPr>
            </a:lvl5pPr>
            <a:lvl6pPr>
              <a:defRPr>
                <a:solidFill>
                  <a:schemeClr val="lt1"/>
                </a:solidFill>
                <a:latin typeface="+mn-lt"/>
                <a:ea typeface="+mn-ea"/>
              </a:defRPr>
            </a:lvl6pPr>
            <a:lvl7pPr>
              <a:defRPr>
                <a:solidFill>
                  <a:schemeClr val="lt1"/>
                </a:solidFill>
                <a:latin typeface="+mn-lt"/>
                <a:ea typeface="+mn-ea"/>
              </a:defRPr>
            </a:lvl7pPr>
            <a:lvl8pPr>
              <a:defRPr>
                <a:solidFill>
                  <a:schemeClr val="lt1"/>
                </a:solidFill>
                <a:latin typeface="+mn-lt"/>
                <a:ea typeface="+mn-ea"/>
              </a:defRPr>
            </a:lvl8pPr>
            <a:lvl9pPr>
              <a:defRPr>
                <a:solidFill>
                  <a:schemeClr val="lt1"/>
                </a:solidFill>
                <a:latin typeface="+mn-lt"/>
                <a:ea typeface="+mn-ea"/>
              </a:defRPr>
            </a:lvl9pPr>
          </a:lstStyle>
          <a:p>
            <a:r>
              <a:rPr lang="zh-CN" altLang="en-US" dirty="0"/>
              <a:t>实行方案、进度及预期效果</a:t>
            </a:r>
          </a:p>
        </p:txBody>
      </p:sp>
      <p:sp>
        <p:nvSpPr>
          <p:cNvPr id="6" name="文本框 5">
            <a:extLst>
              <a:ext uri="{FF2B5EF4-FFF2-40B4-BE49-F238E27FC236}">
                <a16:creationId xmlns:a16="http://schemas.microsoft.com/office/drawing/2014/main" id="{5BEB0CE7-7B31-34CD-2830-83A7242D5292}"/>
              </a:ext>
            </a:extLst>
          </p:cNvPr>
          <p:cNvSpPr txBox="1"/>
          <p:nvPr/>
        </p:nvSpPr>
        <p:spPr>
          <a:xfrm>
            <a:off x="842597" y="1413447"/>
            <a:ext cx="10417633" cy="1882888"/>
          </a:xfrm>
          <a:prstGeom prst="rect">
            <a:avLst/>
          </a:prstGeom>
          <a:noFill/>
        </p:spPr>
        <p:txBody>
          <a:bodyPr wrap="square" rtlCol="0">
            <a:spAutoFit/>
          </a:bodyPr>
          <a:lstStyle/>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本研究希望通过基于</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DDM</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概念的综合人工神经网络的能够复现人类被试在认知实验过程中的反应分布和反应特点，复现快同效应的发生和快同效应在某些因素的作用下产生相应的变化。根据拟合的结果，构建不同结构的综合模型，选择合适的指标进行比对，进行评估并选择最优模型。</a:t>
            </a:r>
          </a:p>
        </p:txBody>
      </p:sp>
      <p:sp>
        <p:nvSpPr>
          <p:cNvPr id="3" name="文本框 2">
            <a:extLst>
              <a:ext uri="{FF2B5EF4-FFF2-40B4-BE49-F238E27FC236}">
                <a16:creationId xmlns:a16="http://schemas.microsoft.com/office/drawing/2014/main" id="{175058CB-DFE2-E91E-155D-1636EA89F1C9}"/>
              </a:ext>
            </a:extLst>
          </p:cNvPr>
          <p:cNvSpPr txBox="1"/>
          <p:nvPr/>
        </p:nvSpPr>
        <p:spPr>
          <a:xfrm>
            <a:off x="842597" y="3445577"/>
            <a:ext cx="10417633" cy="2344553"/>
          </a:xfrm>
          <a:prstGeom prst="rect">
            <a:avLst/>
          </a:prstGeom>
          <a:noFill/>
        </p:spPr>
        <p:txBody>
          <a:bodyPr wrap="square" rtlCol="0">
            <a:spAutoFit/>
          </a:bodyPr>
          <a:lstStyle/>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本研究希望进一步通过构建得到的综合人工神经网络模型，探究认知任务的内在机制。通过对网络部分参数的屏蔽，结构的修改，训练的迭代之后得到的输出结果进行对比和逆推，运用多种方法，研究快同效应认知任务的内部机制，尝试解释快同效应产生的理论原理。为进一步的认知研究提供思路。为后续计算神经科学和认知科学的研究提供新的研究视角。</a:t>
            </a:r>
          </a:p>
          <a:p>
            <a:pPr>
              <a:lnSpc>
                <a:spcPct val="150000"/>
              </a:lnSpc>
            </a:pPr>
            <a:endPar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9400430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a:extLst>
              <a:ext uri="{FF2B5EF4-FFF2-40B4-BE49-F238E27FC236}">
                <a16:creationId xmlns:a16="http://schemas.microsoft.com/office/drawing/2014/main" id="{3F4D2254-9C54-5F43-E523-E38D93FF6FB9}"/>
              </a:ext>
            </a:extLst>
          </p:cNvPr>
          <p:cNvSpPr/>
          <p:nvPr/>
        </p:nvSpPr>
        <p:spPr>
          <a:xfrm>
            <a:off x="512489" y="944380"/>
            <a:ext cx="11167022" cy="5718617"/>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8" y="195002"/>
            <a:ext cx="6534075"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参考文献</a:t>
            </a: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786056" y="87383"/>
            <a:ext cx="1011186" cy="692394"/>
          </a:xfrm>
          <a:prstGeom prst="rect">
            <a:avLst/>
          </a:prstGeom>
        </p:spPr>
      </p:pic>
      <p:sp>
        <p:nvSpPr>
          <p:cNvPr id="8" name="文本框 7">
            <a:extLst>
              <a:ext uri="{FF2B5EF4-FFF2-40B4-BE49-F238E27FC236}">
                <a16:creationId xmlns:a16="http://schemas.microsoft.com/office/drawing/2014/main" id="{D5D8C721-6CD3-FEC7-23EA-1F76677C4A02}"/>
              </a:ext>
            </a:extLst>
          </p:cNvPr>
          <p:cNvSpPr txBox="1"/>
          <p:nvPr/>
        </p:nvSpPr>
        <p:spPr>
          <a:xfrm>
            <a:off x="512489" y="944380"/>
            <a:ext cx="11167021" cy="5262979"/>
          </a:xfrm>
          <a:prstGeom prst="rect">
            <a:avLst/>
          </a:prstGeom>
          <a:noFill/>
        </p:spPr>
        <p:txBody>
          <a:bodyPr wrap="square">
            <a:spAutoFit/>
          </a:bodyPr>
          <a:lstStyle/>
          <a:p>
            <a:pPr algn="l"/>
            <a:r>
              <a:rPr lang="zh-CN" altLang="zh-CN" sz="1400" kern="100" dirty="0">
                <a:effectLst/>
                <a:latin typeface="Times New Roman" panose="02020603050405020304" pitchFamily="18" charset="0"/>
                <a:ea typeface="宋体" panose="02010600030101010101" pitchFamily="2" charset="-122"/>
              </a:rPr>
              <a:t>刘逸康</a:t>
            </a:r>
            <a:r>
              <a:rPr lang="en-US" altLang="zh-CN" sz="1400" kern="100" dirty="0">
                <a:effectLst/>
                <a:latin typeface="Times New Roman" panose="02020603050405020304" pitchFamily="18" charset="0"/>
                <a:ea typeface="宋体" panose="02010600030101010101" pitchFamily="2" charset="-122"/>
              </a:rPr>
              <a:t> &amp; </a:t>
            </a:r>
            <a:r>
              <a:rPr lang="zh-CN" altLang="zh-CN" sz="1400" kern="100" dirty="0">
                <a:effectLst/>
                <a:latin typeface="Times New Roman" panose="02020603050405020304" pitchFamily="18" charset="0"/>
                <a:ea typeface="宋体" panose="02010600030101010101" pitchFamily="2" charset="-122"/>
              </a:rPr>
              <a:t>胡传鹏</a:t>
            </a:r>
            <a:r>
              <a:rPr lang="en-US" altLang="zh-CN" sz="1400" kern="100" dirty="0">
                <a:effectLst/>
                <a:latin typeface="Times New Roman" panose="02020603050405020304" pitchFamily="18" charset="0"/>
                <a:ea typeface="宋体" panose="02010600030101010101" pitchFamily="2" charset="-122"/>
              </a:rPr>
              <a:t>.(2024).</a:t>
            </a:r>
            <a:r>
              <a:rPr lang="zh-CN" altLang="zh-CN" sz="1400" kern="100" dirty="0">
                <a:effectLst/>
                <a:latin typeface="Times New Roman" panose="02020603050405020304" pitchFamily="18" charset="0"/>
                <a:ea typeface="宋体" panose="02010600030101010101" pitchFamily="2" charset="-122"/>
              </a:rPr>
              <a:t>证据积累模型的行为与认知神经证据</a:t>
            </a:r>
            <a:r>
              <a:rPr lang="en-US" altLang="zh-CN" sz="1400" kern="100" dirty="0">
                <a:effectLst/>
                <a:latin typeface="Times New Roman" panose="02020603050405020304" pitchFamily="18" charset="0"/>
                <a:ea typeface="宋体" panose="02010600030101010101" pitchFamily="2" charset="-122"/>
              </a:rPr>
              <a:t>. </a:t>
            </a:r>
            <a:r>
              <a:rPr lang="zh-CN" altLang="zh-CN" sz="1400" kern="100" dirty="0">
                <a:effectLst/>
                <a:latin typeface="Times New Roman" panose="02020603050405020304" pitchFamily="18" charset="0"/>
                <a:ea typeface="宋体" panose="02010600030101010101" pitchFamily="2" charset="-122"/>
              </a:rPr>
              <a:t>科学通报</a:t>
            </a:r>
            <a:r>
              <a:rPr lang="en-US" altLang="zh-CN" sz="1400" kern="100" dirty="0">
                <a:effectLst/>
                <a:latin typeface="Times New Roman" panose="02020603050405020304" pitchFamily="18" charset="0"/>
                <a:ea typeface="宋体" panose="02010600030101010101" pitchFamily="2" charset="-122"/>
              </a:rPr>
              <a:t>.</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Abbott, L.F. (2008). Theoretical neuroscience rising. Neuron 60, 489–495.</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Barlow, H.B. (1961). Possible principles underlying the transformation of sensory messages. Sensory Communication 1, 217–234.</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Chignell, M. H., &amp; Krueger, L. E. (1984). Further evidence for priming in perceptual matching: Temporal, not spatial, separation enhances the fast-same effect. Perception &amp; Psychophysics, 36(3), 257–265.</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Devlin, J., Chang, M.-W., Lee, K., and Toutanova, K. (2018). Bert: Pre-training of deep bidirectional transformers for language understanding. </a:t>
            </a:r>
            <a:r>
              <a:rPr lang="en-US" altLang="zh-CN" sz="1400" kern="100" dirty="0" err="1">
                <a:effectLst/>
                <a:latin typeface="Times New Roman" panose="02020603050405020304" pitchFamily="18" charset="0"/>
                <a:ea typeface="宋体" panose="02010600030101010101" pitchFamily="2" charset="-122"/>
              </a:rPr>
              <a:t>arXiv</a:t>
            </a:r>
            <a:r>
              <a:rPr lang="en-US" altLang="zh-CN" sz="1400" kern="100" dirty="0">
                <a:effectLst/>
                <a:latin typeface="Times New Roman" panose="02020603050405020304" pitchFamily="18" charset="0"/>
                <a:ea typeface="宋体" panose="02010600030101010101" pitchFamily="2" charset="-122"/>
              </a:rPr>
              <a:t>, 1810.04805 </a:t>
            </a:r>
            <a:r>
              <a:rPr lang="en-US" altLang="zh-CN" sz="1400" u="none" strike="noStrike" kern="100" dirty="0">
                <a:solidFill>
                  <a:srgbClr val="0563C1"/>
                </a:solidFill>
                <a:effectLst/>
                <a:latin typeface="Times New Roman" panose="02020603050405020304" pitchFamily="18" charset="0"/>
                <a:ea typeface="宋体" panose="02010600030101010101" pitchFamily="2" charset="-122"/>
                <a:hlinkClick r:id="rId5"/>
              </a:rPr>
              <a:t>https://arxiv.org/abs/1810.04805</a:t>
            </a:r>
            <a:r>
              <a:rPr lang="en-US" altLang="zh-CN" sz="1400" kern="100" dirty="0">
                <a:effectLst/>
                <a:latin typeface="Times New Roman" panose="02020603050405020304" pitchFamily="18" charset="0"/>
                <a:ea typeface="宋体" panose="02010600030101010101" pitchFamily="2" charset="-122"/>
              </a:rPr>
              <a:t>.</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Edwards, W. (1954). The theory of decision making. Psychological Bulletin, 51(4), 380–417.</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Ehrlich, D. B., Stone, J. T., </a:t>
            </a:r>
            <a:r>
              <a:rPr lang="en-US" altLang="zh-CN" sz="1400" kern="100" dirty="0" err="1">
                <a:effectLst/>
                <a:latin typeface="Times New Roman" panose="02020603050405020304" pitchFamily="18" charset="0"/>
                <a:ea typeface="宋体" panose="02010600030101010101" pitchFamily="2" charset="-122"/>
              </a:rPr>
              <a:t>Brandfonbrener</a:t>
            </a:r>
            <a:r>
              <a:rPr lang="en-US" altLang="zh-CN" sz="1400" kern="100" dirty="0">
                <a:effectLst/>
                <a:latin typeface="Times New Roman" panose="02020603050405020304" pitchFamily="18" charset="0"/>
                <a:ea typeface="宋体" panose="02010600030101010101" pitchFamily="2" charset="-122"/>
              </a:rPr>
              <a:t>, D., </a:t>
            </a:r>
            <a:r>
              <a:rPr lang="en-US" altLang="zh-CN" sz="1400" kern="100" dirty="0" err="1">
                <a:effectLst/>
                <a:latin typeface="Times New Roman" panose="02020603050405020304" pitchFamily="18" charset="0"/>
                <a:ea typeface="宋体" panose="02010600030101010101" pitchFamily="2" charset="-122"/>
              </a:rPr>
              <a:t>Atanasov</a:t>
            </a:r>
            <a:r>
              <a:rPr lang="en-US" altLang="zh-CN" sz="1400" kern="100" dirty="0">
                <a:effectLst/>
                <a:latin typeface="Times New Roman" panose="02020603050405020304" pitchFamily="18" charset="0"/>
                <a:ea typeface="宋体" panose="02010600030101010101" pitchFamily="2" charset="-122"/>
              </a:rPr>
              <a:t>, A., &amp; Murray, J. D. (2021). </a:t>
            </a:r>
            <a:r>
              <a:rPr lang="en-US" altLang="zh-CN" sz="1400" kern="100" dirty="0" err="1">
                <a:effectLst/>
                <a:latin typeface="Times New Roman" panose="02020603050405020304" pitchFamily="18" charset="0"/>
                <a:ea typeface="宋体" panose="02010600030101010101" pitchFamily="2" charset="-122"/>
              </a:rPr>
              <a:t>PsychRNN</a:t>
            </a:r>
            <a:r>
              <a:rPr lang="en-US" altLang="zh-CN" sz="1400" kern="100" dirty="0">
                <a:effectLst/>
                <a:latin typeface="Times New Roman" panose="02020603050405020304" pitchFamily="18" charset="0"/>
                <a:ea typeface="宋体" panose="02010600030101010101" pitchFamily="2" charset="-122"/>
              </a:rPr>
              <a:t>: An Accessible and Flexible Python Package for Training Recurrent Neural Network Models on Cognitive Tasks. </a:t>
            </a:r>
            <a:r>
              <a:rPr lang="en-US" altLang="zh-CN" sz="1400" kern="100" dirty="0" err="1">
                <a:effectLst/>
                <a:latin typeface="Times New Roman" panose="02020603050405020304" pitchFamily="18" charset="0"/>
                <a:ea typeface="宋体" panose="02010600030101010101" pitchFamily="2" charset="-122"/>
              </a:rPr>
              <a:t>eNeuro</a:t>
            </a:r>
            <a:r>
              <a:rPr lang="en-US" altLang="zh-CN" sz="1400" kern="100" dirty="0">
                <a:effectLst/>
                <a:latin typeface="Times New Roman" panose="02020603050405020304" pitchFamily="18" charset="0"/>
                <a:ea typeface="宋体" panose="02010600030101010101" pitchFamily="2" charset="-122"/>
              </a:rPr>
              <a:t>, 8(1). </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Erhan, D., Bengio, Y., Courville, A., and Vincent, P. (2009). Visualizing </a:t>
            </a:r>
            <a:r>
              <a:rPr lang="en-US" altLang="zh-CN" sz="1400" kern="100" dirty="0" err="1">
                <a:effectLst/>
                <a:latin typeface="Times New Roman" panose="02020603050405020304" pitchFamily="18" charset="0"/>
                <a:ea typeface="宋体" panose="02010600030101010101" pitchFamily="2" charset="-122"/>
              </a:rPr>
              <a:t>higherlayer</a:t>
            </a:r>
            <a:r>
              <a:rPr lang="en-US" altLang="zh-CN" sz="1400" kern="100" dirty="0">
                <a:effectLst/>
                <a:latin typeface="Times New Roman" panose="02020603050405020304" pitchFamily="18" charset="0"/>
                <a:ea typeface="宋体" panose="02010600030101010101" pitchFamily="2" charset="-122"/>
              </a:rPr>
              <a:t> features of a deep network. University of Montreal 1341,1.</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Goulet M-A, Cousineau D. Sequential sampling models of same-different data and how they explain the fast-same effect.[J]. Canadian Journal of Experimental Psychology/Revue </a:t>
            </a:r>
            <a:r>
              <a:rPr lang="en-US" altLang="zh-CN" sz="1400" kern="100" dirty="0" err="1">
                <a:effectLst/>
                <a:latin typeface="Times New Roman" panose="02020603050405020304" pitchFamily="18" charset="0"/>
                <a:ea typeface="宋体" panose="02010600030101010101" pitchFamily="2" charset="-122"/>
              </a:rPr>
              <a:t>canadienne</a:t>
            </a:r>
            <a:r>
              <a:rPr lang="en-US" altLang="zh-CN" sz="1400" kern="100" dirty="0">
                <a:effectLst/>
                <a:latin typeface="Times New Roman" panose="02020603050405020304" pitchFamily="18" charset="0"/>
                <a:ea typeface="宋体" panose="02010600030101010101" pitchFamily="2" charset="-122"/>
              </a:rPr>
              <a:t> de </a:t>
            </a:r>
            <a:r>
              <a:rPr lang="en-US" altLang="zh-CN" sz="1400" kern="100" dirty="0" err="1">
                <a:effectLst/>
                <a:latin typeface="Times New Roman" panose="02020603050405020304" pitchFamily="18" charset="0"/>
                <a:ea typeface="宋体" panose="02010600030101010101" pitchFamily="2" charset="-122"/>
              </a:rPr>
              <a:t>psychologie</a:t>
            </a:r>
            <a:r>
              <a:rPr lang="en-US" altLang="zh-CN" sz="1400" kern="100" dirty="0">
                <a:effectLst/>
                <a:latin typeface="Times New Roman" panose="02020603050405020304" pitchFamily="18" charset="0"/>
                <a:ea typeface="宋体" panose="02010600030101010101" pitchFamily="2" charset="-122"/>
              </a:rPr>
              <a:t> </a:t>
            </a:r>
            <a:r>
              <a:rPr lang="en-US" altLang="zh-CN" sz="1400" kern="100" dirty="0" err="1">
                <a:effectLst/>
                <a:latin typeface="Times New Roman" panose="02020603050405020304" pitchFamily="18" charset="0"/>
                <a:ea typeface="宋体" panose="02010600030101010101" pitchFamily="2" charset="-122"/>
              </a:rPr>
              <a:t>expérimentale</a:t>
            </a:r>
            <a:r>
              <a:rPr lang="en-US" altLang="zh-CN" sz="1400" kern="100" dirty="0">
                <a:effectLst/>
                <a:latin typeface="Times New Roman" panose="02020603050405020304" pitchFamily="18" charset="0"/>
                <a:ea typeface="宋体" panose="02010600030101010101" pitchFamily="2" charset="-122"/>
              </a:rPr>
              <a:t>, 2020, 74(4): 284–301.</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Goulet M-A, Cousineau D. The fast–same effect of an exclusive-OR task.[J]. Journal of Experimental Psychology: Human Perception and Performance, 2020, 46(9): 991–1000.</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Harding B, Cousineau D. Is the fast-same phenomenon that fast? An investigation of identity priming in the same-different task[J]. Journal of Experimental Psychology: Learning, Memory, and Cognition, 2022, 48(4): 520–546.</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a:effectLst/>
                <a:latin typeface="Times New Roman" panose="02020603050405020304" pitchFamily="18" charset="0"/>
                <a:ea typeface="宋体" panose="02010600030101010101" pitchFamily="2" charset="-122"/>
              </a:rPr>
              <a:t>Harding B. A Single Process Model of the Same-Different Task[D]. Canada: University of Ottawa. </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err="1">
                <a:effectLst/>
                <a:latin typeface="Times New Roman" panose="02020603050405020304" pitchFamily="18" charset="0"/>
                <a:ea typeface="宋体" panose="02010600030101010101" pitchFamily="2" charset="-122"/>
              </a:rPr>
              <a:t>Helmstaedter</a:t>
            </a:r>
            <a:r>
              <a:rPr lang="en-US" altLang="zh-CN" sz="1400" kern="100" dirty="0">
                <a:effectLst/>
                <a:latin typeface="Times New Roman" panose="02020603050405020304" pitchFamily="18" charset="0"/>
                <a:ea typeface="宋体" panose="02010600030101010101" pitchFamily="2" charset="-122"/>
              </a:rPr>
              <a:t>, M., </a:t>
            </a:r>
            <a:r>
              <a:rPr lang="en-US" altLang="zh-CN" sz="1400" kern="100" dirty="0" err="1">
                <a:effectLst/>
                <a:latin typeface="Times New Roman" panose="02020603050405020304" pitchFamily="18" charset="0"/>
                <a:ea typeface="宋体" panose="02010600030101010101" pitchFamily="2" charset="-122"/>
              </a:rPr>
              <a:t>Briggman</a:t>
            </a:r>
            <a:r>
              <a:rPr lang="en-US" altLang="zh-CN" sz="1400" kern="100" dirty="0">
                <a:effectLst/>
                <a:latin typeface="Times New Roman" panose="02020603050405020304" pitchFamily="18" charset="0"/>
                <a:ea typeface="宋体" panose="02010600030101010101" pitchFamily="2" charset="-122"/>
              </a:rPr>
              <a:t>, K.L., </a:t>
            </a:r>
            <a:r>
              <a:rPr lang="en-US" altLang="zh-CN" sz="1400" kern="100" dirty="0" err="1">
                <a:effectLst/>
                <a:latin typeface="Times New Roman" panose="02020603050405020304" pitchFamily="18" charset="0"/>
                <a:ea typeface="宋体" panose="02010600030101010101" pitchFamily="2" charset="-122"/>
              </a:rPr>
              <a:t>Turaga</a:t>
            </a:r>
            <a:r>
              <a:rPr lang="en-US" altLang="zh-CN" sz="1400" kern="100" dirty="0">
                <a:effectLst/>
                <a:latin typeface="Times New Roman" panose="02020603050405020304" pitchFamily="18" charset="0"/>
                <a:ea typeface="宋体" panose="02010600030101010101" pitchFamily="2" charset="-122"/>
              </a:rPr>
              <a:t>, S.C., Jain, V., Seung, H.S., and </a:t>
            </a:r>
            <a:r>
              <a:rPr lang="en-US" altLang="zh-CN" sz="1400" kern="100" dirty="0" err="1">
                <a:effectLst/>
                <a:latin typeface="Times New Roman" panose="02020603050405020304" pitchFamily="18" charset="0"/>
                <a:ea typeface="宋体" panose="02010600030101010101" pitchFamily="2" charset="-122"/>
              </a:rPr>
              <a:t>Denk</a:t>
            </a:r>
            <a:r>
              <a:rPr lang="en-US" altLang="zh-CN" sz="1400" kern="100" dirty="0">
                <a:effectLst/>
                <a:latin typeface="Times New Roman" panose="02020603050405020304" pitchFamily="18" charset="0"/>
                <a:ea typeface="宋体" panose="02010600030101010101" pitchFamily="2" charset="-122"/>
              </a:rPr>
              <a:t>, W. (2013). </a:t>
            </a:r>
            <a:r>
              <a:rPr lang="en-US" altLang="zh-CN" sz="1400" kern="100" dirty="0" err="1">
                <a:effectLst/>
                <a:latin typeface="Times New Roman" panose="02020603050405020304" pitchFamily="18" charset="0"/>
                <a:ea typeface="宋体" panose="02010600030101010101" pitchFamily="2" charset="-122"/>
              </a:rPr>
              <a:t>Connectomic</a:t>
            </a:r>
            <a:r>
              <a:rPr lang="en-US" altLang="zh-CN" sz="1400" kern="100" dirty="0">
                <a:effectLst/>
                <a:latin typeface="Times New Roman" panose="02020603050405020304" pitchFamily="18" charset="0"/>
                <a:ea typeface="宋体" panose="02010600030101010101" pitchFamily="2" charset="-122"/>
              </a:rPr>
              <a:t> reconstruction of the inner plexiform layer in the mouse retina. Nature 500, 168–174.</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err="1">
                <a:effectLst/>
                <a:latin typeface="Times New Roman" panose="02020603050405020304" pitchFamily="18" charset="0"/>
                <a:ea typeface="宋体" panose="02010600030101010101" pitchFamily="2" charset="-122"/>
              </a:rPr>
              <a:t>Januszewski</a:t>
            </a:r>
            <a:r>
              <a:rPr lang="en-US" altLang="zh-CN" sz="1400" kern="100" dirty="0">
                <a:effectLst/>
                <a:latin typeface="Times New Roman" panose="02020603050405020304" pitchFamily="18" charset="0"/>
                <a:ea typeface="宋体" panose="02010600030101010101" pitchFamily="2" charset="-122"/>
              </a:rPr>
              <a:t>, M., Kornfeld, J., Li, P.H., Pope, A., Blakely, T., Lindsey, L., </a:t>
            </a:r>
            <a:r>
              <a:rPr lang="en-US" altLang="zh-CN" sz="1400" kern="100" dirty="0" err="1">
                <a:effectLst/>
                <a:latin typeface="Times New Roman" panose="02020603050405020304" pitchFamily="18" charset="0"/>
                <a:ea typeface="宋体" panose="02010600030101010101" pitchFamily="2" charset="-122"/>
              </a:rPr>
              <a:t>Maitin</a:t>
            </a:r>
            <a:r>
              <a:rPr lang="en-US" altLang="zh-CN" sz="1400" kern="100" dirty="0">
                <a:effectLst/>
                <a:latin typeface="Times New Roman" panose="02020603050405020304" pitchFamily="18" charset="0"/>
                <a:ea typeface="宋体" panose="02010600030101010101" pitchFamily="2" charset="-122"/>
              </a:rPr>
              <a:t>-Shepard, J., </a:t>
            </a:r>
            <a:r>
              <a:rPr lang="en-US" altLang="zh-CN" sz="1400" kern="100" dirty="0" err="1">
                <a:effectLst/>
                <a:latin typeface="Times New Roman" panose="02020603050405020304" pitchFamily="18" charset="0"/>
                <a:ea typeface="宋体" panose="02010600030101010101" pitchFamily="2" charset="-122"/>
              </a:rPr>
              <a:t>Tyka</a:t>
            </a:r>
            <a:r>
              <a:rPr lang="en-US" altLang="zh-CN" sz="1400" kern="100" dirty="0">
                <a:effectLst/>
                <a:latin typeface="Times New Roman" panose="02020603050405020304" pitchFamily="18" charset="0"/>
                <a:ea typeface="宋体" panose="02010600030101010101" pitchFamily="2" charset="-122"/>
              </a:rPr>
              <a:t>, M., </a:t>
            </a:r>
            <a:r>
              <a:rPr lang="en-US" altLang="zh-CN" sz="1400" kern="100" dirty="0" err="1">
                <a:effectLst/>
                <a:latin typeface="Times New Roman" panose="02020603050405020304" pitchFamily="18" charset="0"/>
                <a:ea typeface="宋体" panose="02010600030101010101" pitchFamily="2" charset="-122"/>
              </a:rPr>
              <a:t>Denk</a:t>
            </a:r>
            <a:r>
              <a:rPr lang="en-US" altLang="zh-CN" sz="1400" kern="100" dirty="0">
                <a:effectLst/>
                <a:latin typeface="Times New Roman" panose="02020603050405020304" pitchFamily="18" charset="0"/>
                <a:ea typeface="宋体" panose="02010600030101010101" pitchFamily="2" charset="-122"/>
              </a:rPr>
              <a:t>, W., and Jain, V. (2018). High-precision automated reconstruction of neurons with flood-filling networks. Nat. Methods 15, 605–610.</a:t>
            </a:r>
            <a:endParaRPr lang="zh-CN" altLang="zh-CN" sz="1400" kern="100" dirty="0">
              <a:effectLst/>
              <a:latin typeface="Times New Roman" panose="02020603050405020304" pitchFamily="18" charset="0"/>
              <a:ea typeface="宋体" panose="02010600030101010101" pitchFamily="2" charset="-122"/>
            </a:endParaRPr>
          </a:p>
          <a:p>
            <a:pPr algn="l"/>
            <a:r>
              <a:rPr lang="en-US" altLang="zh-CN" sz="1400" kern="100" dirty="0" err="1">
                <a:effectLst/>
                <a:latin typeface="Times New Roman" panose="02020603050405020304" pitchFamily="18" charset="0"/>
                <a:ea typeface="宋体" panose="02010600030101010101" pitchFamily="2" charset="-122"/>
              </a:rPr>
              <a:t>Krizhevsky</a:t>
            </a:r>
            <a:r>
              <a:rPr lang="en-US" altLang="zh-CN" sz="1400" kern="100" dirty="0">
                <a:effectLst/>
                <a:latin typeface="Times New Roman" panose="02020603050405020304" pitchFamily="18" charset="0"/>
                <a:ea typeface="宋体" panose="02010600030101010101" pitchFamily="2" charset="-122"/>
              </a:rPr>
              <a:t>, A., </a:t>
            </a:r>
            <a:r>
              <a:rPr lang="en-US" altLang="zh-CN" sz="1400" kern="100" dirty="0" err="1">
                <a:effectLst/>
                <a:latin typeface="Times New Roman" panose="02020603050405020304" pitchFamily="18" charset="0"/>
                <a:ea typeface="宋体" panose="02010600030101010101" pitchFamily="2" charset="-122"/>
              </a:rPr>
              <a:t>Sutskever</a:t>
            </a:r>
            <a:r>
              <a:rPr lang="en-US" altLang="zh-CN" sz="1400" kern="100" dirty="0">
                <a:effectLst/>
                <a:latin typeface="Times New Roman" panose="02020603050405020304" pitchFamily="18" charset="0"/>
                <a:ea typeface="宋体" panose="02010600030101010101" pitchFamily="2" charset="-122"/>
              </a:rPr>
              <a:t>, I., and Hinton, G.E. (2012). </a:t>
            </a:r>
            <a:r>
              <a:rPr lang="en-US" altLang="zh-CN" sz="1400" kern="100" dirty="0" err="1">
                <a:effectLst/>
                <a:latin typeface="Times New Roman" panose="02020603050405020304" pitchFamily="18" charset="0"/>
                <a:ea typeface="宋体" panose="02010600030101010101" pitchFamily="2" charset="-122"/>
              </a:rPr>
              <a:t>Imagenet</a:t>
            </a:r>
            <a:r>
              <a:rPr lang="en-US" altLang="zh-CN" sz="1400" kern="100" dirty="0">
                <a:effectLst/>
                <a:latin typeface="Times New Roman" panose="02020603050405020304" pitchFamily="18" charset="0"/>
                <a:ea typeface="宋体" panose="02010600030101010101" pitchFamily="2" charset="-122"/>
              </a:rPr>
              <a:t> classification with deep convolutional neural networks. Adv. Neural Inf. Process. Syst. 25, 1097–1105.</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4028995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a:extLst>
              <a:ext uri="{FF2B5EF4-FFF2-40B4-BE49-F238E27FC236}">
                <a16:creationId xmlns:a16="http://schemas.microsoft.com/office/drawing/2014/main" id="{3F4D2254-9C54-5F43-E523-E38D93FF6FB9}"/>
              </a:ext>
            </a:extLst>
          </p:cNvPr>
          <p:cNvSpPr/>
          <p:nvPr/>
        </p:nvSpPr>
        <p:spPr>
          <a:xfrm>
            <a:off x="512489" y="944380"/>
            <a:ext cx="11167022" cy="5718617"/>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8" y="195002"/>
            <a:ext cx="6534075"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参考文献</a:t>
            </a: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786056" y="87383"/>
            <a:ext cx="1011186" cy="692394"/>
          </a:xfrm>
          <a:prstGeom prst="rect">
            <a:avLst/>
          </a:prstGeom>
        </p:spPr>
      </p:pic>
      <p:sp>
        <p:nvSpPr>
          <p:cNvPr id="8" name="文本框 7">
            <a:extLst>
              <a:ext uri="{FF2B5EF4-FFF2-40B4-BE49-F238E27FC236}">
                <a16:creationId xmlns:a16="http://schemas.microsoft.com/office/drawing/2014/main" id="{D5D8C721-6CD3-FEC7-23EA-1F76677C4A02}"/>
              </a:ext>
            </a:extLst>
          </p:cNvPr>
          <p:cNvSpPr txBox="1"/>
          <p:nvPr/>
        </p:nvSpPr>
        <p:spPr>
          <a:xfrm>
            <a:off x="512489" y="944380"/>
            <a:ext cx="11167021" cy="5816977"/>
          </a:xfrm>
          <a:prstGeom prst="rect">
            <a:avLst/>
          </a:prstGeom>
          <a:noFill/>
        </p:spPr>
        <p:txBody>
          <a:bodyPr wrap="square">
            <a:spAutoFit/>
          </a:bodyPr>
          <a:lstStyle/>
          <a:p>
            <a:pPr algn="l"/>
            <a:r>
              <a:rPr lang="en-US" altLang="zh-CN" sz="1200" kern="100" dirty="0">
                <a:effectLst/>
                <a:latin typeface="Times New Roman" panose="02020603050405020304" pitchFamily="18" charset="0"/>
                <a:ea typeface="宋体" panose="02010600030101010101" pitchFamily="2" charset="-122"/>
              </a:rPr>
              <a:t>Krueger, L. E. (1978). A theory of perceptual matching. Psychological Review, 85(4), 278–304. </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u="sng" kern="100" dirty="0">
                <a:solidFill>
                  <a:srgbClr val="0563C1"/>
                </a:solidFill>
                <a:effectLst/>
                <a:latin typeface="Times New Roman" panose="02020603050405020304" pitchFamily="18" charset="0"/>
                <a:ea typeface="宋体" panose="02010600030101010101" pitchFamily="2" charset="-122"/>
              </a:rPr>
              <a:t>Krueger</a:t>
            </a:r>
            <a:r>
              <a:rPr lang="en-US" altLang="zh-CN" sz="1200" kern="100" dirty="0">
                <a:effectLst/>
                <a:latin typeface="Times New Roman" panose="02020603050405020304" pitchFamily="18" charset="0"/>
                <a:ea typeface="宋体" panose="02010600030101010101" pitchFamily="2" charset="-122"/>
              </a:rPr>
              <a:t> L E. Probing Proctor’s Priming Principle: The Effect of Simultaneous and Sequential Presentation on Same-Different Judgments[J]. Journal of Experimental Psychology: Learning, Memory, and Cognition, 1983, 9(3): 511–523.</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Lindsey, J., </a:t>
            </a:r>
            <a:r>
              <a:rPr lang="en-US" altLang="zh-CN" sz="1200" kern="100" dirty="0" err="1">
                <a:effectLst/>
                <a:latin typeface="Times New Roman" panose="02020603050405020304" pitchFamily="18" charset="0"/>
                <a:ea typeface="宋体" panose="02010600030101010101" pitchFamily="2" charset="-122"/>
              </a:rPr>
              <a:t>Ocko</a:t>
            </a:r>
            <a:r>
              <a:rPr lang="en-US" altLang="zh-CN" sz="1200" kern="100" dirty="0">
                <a:effectLst/>
                <a:latin typeface="Times New Roman" panose="02020603050405020304" pitchFamily="18" charset="0"/>
                <a:ea typeface="宋体" panose="02010600030101010101" pitchFamily="2" charset="-122"/>
              </a:rPr>
              <a:t>, S.A., Ganguli, S., and Deny, S. (2019). A unified theory of early visual representations from retina to cortex through anatomically constrained deep </a:t>
            </a:r>
            <a:r>
              <a:rPr lang="en-US" altLang="zh-CN" sz="1200" kern="100" dirty="0" err="1">
                <a:effectLst/>
                <a:latin typeface="Times New Roman" panose="02020603050405020304" pitchFamily="18" charset="0"/>
                <a:ea typeface="宋体" panose="02010600030101010101" pitchFamily="2" charset="-122"/>
              </a:rPr>
              <a:t>cnns</a:t>
            </a:r>
            <a:r>
              <a:rPr lang="en-US" altLang="zh-CN" sz="1200" kern="100" dirty="0">
                <a:effectLst/>
                <a:latin typeface="Times New Roman" panose="02020603050405020304" pitchFamily="18" charset="0"/>
                <a:ea typeface="宋体" panose="02010600030101010101" pitchFamily="2" charset="-122"/>
              </a:rPr>
              <a:t>. </a:t>
            </a:r>
            <a:r>
              <a:rPr lang="en-US" altLang="zh-CN" sz="1200" kern="100" dirty="0" err="1">
                <a:effectLst/>
                <a:latin typeface="Times New Roman" panose="02020603050405020304" pitchFamily="18" charset="0"/>
                <a:ea typeface="宋体" panose="02010600030101010101" pitchFamily="2" charset="-122"/>
              </a:rPr>
              <a:t>arXiv</a:t>
            </a:r>
            <a:r>
              <a:rPr lang="en-US" altLang="zh-CN" sz="1200" kern="100" dirty="0">
                <a:effectLst/>
                <a:latin typeface="Times New Roman" panose="02020603050405020304" pitchFamily="18" charset="0"/>
                <a:ea typeface="宋体" panose="02010600030101010101" pitchFamily="2" charset="-122"/>
              </a:rPr>
              <a:t>, 1901.00945 </a:t>
            </a:r>
            <a:r>
              <a:rPr lang="en-US" altLang="zh-CN" sz="1200" u="none" strike="noStrike" kern="100" dirty="0">
                <a:solidFill>
                  <a:srgbClr val="0563C1"/>
                </a:solidFill>
                <a:effectLst/>
                <a:latin typeface="Times New Roman" panose="02020603050405020304" pitchFamily="18" charset="0"/>
                <a:ea typeface="宋体" panose="02010600030101010101" pitchFamily="2" charset="-122"/>
                <a:hlinkClick r:id="rId5"/>
              </a:rPr>
              <a:t>https://arxiv.org/abs/1901.00945</a:t>
            </a:r>
            <a:r>
              <a:rPr lang="en-US" altLang="zh-CN" sz="1200" kern="100" dirty="0">
                <a:effectLst/>
                <a:latin typeface="Times New Roman" panose="02020603050405020304" pitchFamily="18" charset="0"/>
                <a:ea typeface="宋体" panose="02010600030101010101" pitchFamily="2" charset="-122"/>
              </a:rPr>
              <a:t>.</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Nickerson, R. S. (1965). Response Times for “Same”-“Different” Judgments. Perceptual and Motor Skills, 20(1), 15–18. </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Mathis, A., </a:t>
            </a:r>
            <a:r>
              <a:rPr lang="en-US" altLang="zh-CN" sz="1200" kern="100" dirty="0" err="1">
                <a:effectLst/>
                <a:latin typeface="Times New Roman" panose="02020603050405020304" pitchFamily="18" charset="0"/>
                <a:ea typeface="宋体" panose="02010600030101010101" pitchFamily="2" charset="-122"/>
              </a:rPr>
              <a:t>Mamidanna</a:t>
            </a:r>
            <a:r>
              <a:rPr lang="en-US" altLang="zh-CN" sz="1200" kern="100" dirty="0">
                <a:effectLst/>
                <a:latin typeface="Times New Roman" panose="02020603050405020304" pitchFamily="18" charset="0"/>
                <a:ea typeface="宋体" panose="02010600030101010101" pitchFamily="2" charset="-122"/>
              </a:rPr>
              <a:t>, P., </a:t>
            </a:r>
            <a:r>
              <a:rPr lang="en-US" altLang="zh-CN" sz="1200" kern="100" dirty="0" err="1">
                <a:effectLst/>
                <a:latin typeface="Times New Roman" panose="02020603050405020304" pitchFamily="18" charset="0"/>
                <a:ea typeface="宋体" panose="02010600030101010101" pitchFamily="2" charset="-122"/>
              </a:rPr>
              <a:t>Cury</a:t>
            </a:r>
            <a:r>
              <a:rPr lang="en-US" altLang="zh-CN" sz="1200" kern="100" dirty="0">
                <a:effectLst/>
                <a:latin typeface="Times New Roman" panose="02020603050405020304" pitchFamily="18" charset="0"/>
                <a:ea typeface="宋体" panose="02010600030101010101" pitchFamily="2" charset="-122"/>
              </a:rPr>
              <a:t>, K.M., Abe, T., Murthy, V.N., Mathis, M.W., and </a:t>
            </a:r>
            <a:r>
              <a:rPr lang="en-US" altLang="zh-CN" sz="1200" kern="100" dirty="0" err="1">
                <a:effectLst/>
                <a:latin typeface="Times New Roman" panose="02020603050405020304" pitchFamily="18" charset="0"/>
                <a:ea typeface="宋体" panose="02010600030101010101" pitchFamily="2" charset="-122"/>
              </a:rPr>
              <a:t>Bethge</a:t>
            </a:r>
            <a:r>
              <a:rPr lang="en-US" altLang="zh-CN" sz="1200" kern="100" dirty="0">
                <a:effectLst/>
                <a:latin typeface="Times New Roman" panose="02020603050405020304" pitchFamily="18" charset="0"/>
                <a:ea typeface="宋体" panose="02010600030101010101" pitchFamily="2" charset="-122"/>
              </a:rPr>
              <a:t>, M. (2018). </a:t>
            </a:r>
            <a:r>
              <a:rPr lang="en-US" altLang="zh-CN" sz="1200" kern="100" dirty="0" err="1">
                <a:effectLst/>
                <a:latin typeface="Times New Roman" panose="02020603050405020304" pitchFamily="18" charset="0"/>
                <a:ea typeface="宋体" panose="02010600030101010101" pitchFamily="2" charset="-122"/>
              </a:rPr>
              <a:t>DeepLabCut</a:t>
            </a:r>
            <a:r>
              <a:rPr lang="en-US" altLang="zh-CN" sz="1200" kern="100" dirty="0">
                <a:effectLst/>
                <a:latin typeface="Times New Roman" panose="02020603050405020304" pitchFamily="18" charset="0"/>
                <a:ea typeface="宋体" panose="02010600030101010101" pitchFamily="2" charset="-122"/>
              </a:rPr>
              <a:t>: </a:t>
            </a:r>
            <a:r>
              <a:rPr lang="en-US" altLang="zh-CN" sz="1200" kern="100" dirty="0" err="1">
                <a:effectLst/>
                <a:latin typeface="Times New Roman" panose="02020603050405020304" pitchFamily="18" charset="0"/>
                <a:ea typeface="宋体" panose="02010600030101010101" pitchFamily="2" charset="-122"/>
              </a:rPr>
              <a:t>markerless</a:t>
            </a:r>
            <a:r>
              <a:rPr lang="en-US" altLang="zh-CN" sz="1200" kern="100" dirty="0">
                <a:effectLst/>
                <a:latin typeface="Times New Roman" panose="02020603050405020304" pitchFamily="18" charset="0"/>
                <a:ea typeface="宋体" panose="02010600030101010101" pitchFamily="2" charset="-122"/>
              </a:rPr>
              <a:t> pose estimation of </a:t>
            </a:r>
            <a:r>
              <a:rPr lang="en-US" altLang="zh-CN" sz="1200" kern="100" dirty="0" err="1">
                <a:effectLst/>
                <a:latin typeface="Times New Roman" panose="02020603050405020304" pitchFamily="18" charset="0"/>
                <a:ea typeface="宋体" panose="02010600030101010101" pitchFamily="2" charset="-122"/>
              </a:rPr>
              <a:t>userdefined</a:t>
            </a:r>
            <a:r>
              <a:rPr lang="en-US" altLang="zh-CN" sz="1200" kern="100" dirty="0">
                <a:effectLst/>
                <a:latin typeface="Times New Roman" panose="02020603050405020304" pitchFamily="18" charset="0"/>
                <a:ea typeface="宋体" panose="02010600030101010101" pitchFamily="2" charset="-122"/>
              </a:rPr>
              <a:t> body parts with deep learning. Nat. </a:t>
            </a:r>
            <a:r>
              <a:rPr lang="en-US" altLang="zh-CN" sz="1200" kern="100" dirty="0" err="1">
                <a:effectLst/>
                <a:latin typeface="Times New Roman" panose="02020603050405020304" pitchFamily="18" charset="0"/>
                <a:ea typeface="宋体" panose="02010600030101010101" pitchFamily="2" charset="-122"/>
              </a:rPr>
              <a:t>Neurosci</a:t>
            </a:r>
            <a:r>
              <a:rPr lang="en-US" altLang="zh-CN" sz="1200" kern="100" dirty="0">
                <a:effectLst/>
                <a:latin typeface="Times New Roman" panose="02020603050405020304" pitchFamily="18" charset="0"/>
                <a:ea typeface="宋体" panose="02010600030101010101" pitchFamily="2" charset="-122"/>
              </a:rPr>
              <a:t>. 21, 1281–1289.</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O'Connell, R. G., &amp; Kelly, S. P. (2021). Neurophysiology of human perceptual decision-making. Annual Review of Neuroscience, 44, 495-516.</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u="sng" kern="100" dirty="0" err="1">
                <a:solidFill>
                  <a:srgbClr val="0563C1"/>
                </a:solidFill>
                <a:effectLst/>
                <a:latin typeface="Times New Roman" panose="02020603050405020304" pitchFamily="18" charset="0"/>
                <a:ea typeface="宋体" panose="02010600030101010101" pitchFamily="2" charset="-122"/>
              </a:rPr>
              <a:t>Paszke</a:t>
            </a:r>
            <a:r>
              <a:rPr lang="en-US" altLang="zh-CN" sz="1200" kern="100" dirty="0">
                <a:effectLst/>
                <a:latin typeface="Times New Roman" panose="02020603050405020304" pitchFamily="18" charset="0"/>
                <a:ea typeface="宋体" panose="02010600030101010101" pitchFamily="2" charset="-122"/>
              </a:rPr>
              <a:t>, A., Gross, S., Massa, F., </a:t>
            </a:r>
            <a:r>
              <a:rPr lang="en-US" altLang="zh-CN" sz="1200" kern="100" dirty="0" err="1">
                <a:effectLst/>
                <a:latin typeface="Times New Roman" panose="02020603050405020304" pitchFamily="18" charset="0"/>
                <a:ea typeface="宋体" panose="02010600030101010101" pitchFamily="2" charset="-122"/>
              </a:rPr>
              <a:t>Lerer</a:t>
            </a:r>
            <a:r>
              <a:rPr lang="en-US" altLang="zh-CN" sz="1200" kern="100" dirty="0">
                <a:effectLst/>
                <a:latin typeface="Times New Roman" panose="02020603050405020304" pitchFamily="18" charset="0"/>
                <a:ea typeface="宋体" panose="02010600030101010101" pitchFamily="2" charset="-122"/>
              </a:rPr>
              <a:t>, A., Bradbury, J., Chanan, G., ... </a:t>
            </a:r>
            <a:r>
              <a:rPr lang="en-US" altLang="zh-CN" sz="1200" kern="100" dirty="0" err="1">
                <a:effectLst/>
                <a:latin typeface="Times New Roman" panose="02020603050405020304" pitchFamily="18" charset="0"/>
                <a:ea typeface="宋体" panose="02010600030101010101" pitchFamily="2" charset="-122"/>
              </a:rPr>
              <a:t>Chintala</a:t>
            </a:r>
            <a:r>
              <a:rPr lang="en-US" altLang="zh-CN" sz="1200" kern="100" dirty="0">
                <a:effectLst/>
                <a:latin typeface="Times New Roman" panose="02020603050405020304" pitchFamily="18" charset="0"/>
                <a:ea typeface="宋体" panose="02010600030101010101" pitchFamily="2" charset="-122"/>
              </a:rPr>
              <a:t>, S. (2019). </a:t>
            </a:r>
            <a:r>
              <a:rPr lang="en-US" altLang="zh-CN" sz="1200" kern="100" dirty="0" err="1">
                <a:effectLst/>
                <a:latin typeface="Times New Roman" panose="02020603050405020304" pitchFamily="18" charset="0"/>
                <a:ea typeface="宋体" panose="02010600030101010101" pitchFamily="2" charset="-122"/>
              </a:rPr>
              <a:t>PyTorch</a:t>
            </a:r>
            <a:r>
              <a:rPr lang="en-US" altLang="zh-CN" sz="1200" kern="100" dirty="0">
                <a:effectLst/>
                <a:latin typeface="Times New Roman" panose="02020603050405020304" pitchFamily="18" charset="0"/>
                <a:ea typeface="宋体" panose="02010600030101010101" pitchFamily="2" charset="-122"/>
              </a:rPr>
              <a:t>: An Imperative Style, High-Performance Deep Learning Library. </a:t>
            </a:r>
            <a:r>
              <a:rPr lang="en-US" altLang="zh-CN" sz="1200" u="none" strike="noStrike" kern="100" dirty="0">
                <a:solidFill>
                  <a:srgbClr val="0563C1"/>
                </a:solidFill>
                <a:effectLst/>
                <a:latin typeface="Times New Roman" panose="02020603050405020304" pitchFamily="18" charset="0"/>
                <a:ea typeface="宋体" panose="02010600030101010101" pitchFamily="2" charset="-122"/>
                <a:hlinkClick r:id="rId6"/>
              </a:rPr>
              <a:t>https://pytorch.org</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Posner, M. I., &amp; Mitchell, R. F. Chronometric analysis of </a:t>
            </a:r>
            <a:r>
              <a:rPr lang="en-US" altLang="zh-CN" sz="1200" kern="100" dirty="0" err="1">
                <a:effectLst/>
                <a:latin typeface="Times New Roman" panose="02020603050405020304" pitchFamily="18" charset="0"/>
                <a:ea typeface="宋体" panose="02010600030101010101" pitchFamily="2" charset="-122"/>
              </a:rPr>
              <a:t>classification.Psychological</a:t>
            </a:r>
            <a:r>
              <a:rPr lang="en-US" altLang="zh-CN" sz="1200" kern="100" dirty="0">
                <a:effectLst/>
                <a:latin typeface="Times New Roman" panose="02020603050405020304" pitchFamily="18" charset="0"/>
                <a:ea typeface="宋体" panose="02010600030101010101" pitchFamily="2" charset="-122"/>
              </a:rPr>
              <a:t> Review, 1967, 74, 392-409.</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u="sng" kern="100" dirty="0">
                <a:solidFill>
                  <a:srgbClr val="0563C1"/>
                </a:solidFill>
                <a:effectLst/>
                <a:latin typeface="Times New Roman" panose="02020603050405020304" pitchFamily="18" charset="0"/>
                <a:ea typeface="宋体" panose="02010600030101010101" pitchFamily="2" charset="-122"/>
              </a:rPr>
              <a:t>Proctor</a:t>
            </a:r>
            <a:r>
              <a:rPr lang="en-US" altLang="zh-CN" sz="1200" kern="100" dirty="0">
                <a:effectLst/>
                <a:latin typeface="Times New Roman" panose="02020603050405020304" pitchFamily="18" charset="0"/>
                <a:ea typeface="宋体" panose="02010600030101010101" pitchFamily="2" charset="-122"/>
              </a:rPr>
              <a:t> R W. A unified theory for matching-task phenomena[J]. Psychological Review, US: American Psychological Association, 1981, 88(4): 291–326.</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Proctor R W, Rao K V. Evidence that the same-different disparity in letter matching is not attributable to response bias[J]. Perception &amp; Psychophysics, 1983, 34(1): 72–76.</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Ratcliff, R., &amp; Smith, P. L. (2004). A comparison of sequential sampling models for two-choice reaction time. Psychological Review, 111(2). </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Ratcliff, R., Smith, P. L., Brown, S. D., &amp; </a:t>
            </a:r>
            <a:r>
              <a:rPr lang="en-US" altLang="zh-CN" sz="1200" kern="100" dirty="0" err="1">
                <a:effectLst/>
                <a:latin typeface="Times New Roman" panose="02020603050405020304" pitchFamily="18" charset="0"/>
                <a:ea typeface="宋体" panose="02010600030101010101" pitchFamily="2" charset="-122"/>
              </a:rPr>
              <a:t>McKoon</a:t>
            </a:r>
            <a:r>
              <a:rPr lang="en-US" altLang="zh-CN" sz="1200" kern="100" dirty="0">
                <a:effectLst/>
                <a:latin typeface="Times New Roman" panose="02020603050405020304" pitchFamily="18" charset="0"/>
                <a:ea typeface="宋体" panose="02010600030101010101" pitchFamily="2" charset="-122"/>
              </a:rPr>
              <a:t>, G. (2016). Diffusion Decision Model: Current Issues and History. Trends in Cognitive Sciences, 20(4), 260–281. </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Richards, B.A., </a:t>
            </a:r>
            <a:r>
              <a:rPr lang="en-US" altLang="zh-CN" sz="1200" kern="100" dirty="0" err="1">
                <a:effectLst/>
                <a:latin typeface="Times New Roman" panose="02020603050405020304" pitchFamily="18" charset="0"/>
                <a:ea typeface="宋体" panose="02010600030101010101" pitchFamily="2" charset="-122"/>
              </a:rPr>
              <a:t>Lillicrap</a:t>
            </a:r>
            <a:r>
              <a:rPr lang="en-US" altLang="zh-CN" sz="1200" kern="100" dirty="0">
                <a:effectLst/>
                <a:latin typeface="Times New Roman" panose="02020603050405020304" pitchFamily="18" charset="0"/>
                <a:ea typeface="宋体" panose="02010600030101010101" pitchFamily="2" charset="-122"/>
              </a:rPr>
              <a:t>, T.P., Beaudoin, P., Bengio, Y., </a:t>
            </a:r>
            <a:r>
              <a:rPr lang="en-US" altLang="zh-CN" sz="1200" kern="100" dirty="0" err="1">
                <a:effectLst/>
                <a:latin typeface="Times New Roman" panose="02020603050405020304" pitchFamily="18" charset="0"/>
                <a:ea typeface="宋体" panose="02010600030101010101" pitchFamily="2" charset="-122"/>
              </a:rPr>
              <a:t>Bogacz</a:t>
            </a:r>
            <a:r>
              <a:rPr lang="en-US" altLang="zh-CN" sz="1200" kern="100" dirty="0">
                <a:effectLst/>
                <a:latin typeface="Times New Roman" panose="02020603050405020304" pitchFamily="18" charset="0"/>
                <a:ea typeface="宋体" panose="02010600030101010101" pitchFamily="2" charset="-122"/>
              </a:rPr>
              <a:t>, R., Christensen, A., </a:t>
            </a:r>
            <a:r>
              <a:rPr lang="en-US" altLang="zh-CN" sz="1200" kern="100" dirty="0" err="1">
                <a:effectLst/>
                <a:latin typeface="Times New Roman" panose="02020603050405020304" pitchFamily="18" charset="0"/>
                <a:ea typeface="宋体" panose="02010600030101010101" pitchFamily="2" charset="-122"/>
              </a:rPr>
              <a:t>Clopath</a:t>
            </a:r>
            <a:r>
              <a:rPr lang="en-US" altLang="zh-CN" sz="1200" kern="100" dirty="0">
                <a:effectLst/>
                <a:latin typeface="Times New Roman" panose="02020603050405020304" pitchFamily="18" charset="0"/>
                <a:ea typeface="宋体" panose="02010600030101010101" pitchFamily="2" charset="-122"/>
              </a:rPr>
              <a:t>, C., Costa, R.P., de Berker, A., Ganguli, S., et al. (2019). A deep learning framework for neuroscience. Nat. </a:t>
            </a:r>
            <a:r>
              <a:rPr lang="en-US" altLang="zh-CN" sz="1200" kern="100" dirty="0" err="1">
                <a:effectLst/>
                <a:latin typeface="Times New Roman" panose="02020603050405020304" pitchFamily="18" charset="0"/>
                <a:ea typeface="宋体" panose="02010600030101010101" pitchFamily="2" charset="-122"/>
              </a:rPr>
              <a:t>Neurosci</a:t>
            </a:r>
            <a:r>
              <a:rPr lang="en-US" altLang="zh-CN" sz="1200" kern="100" dirty="0">
                <a:effectLst/>
                <a:latin typeface="Times New Roman" panose="02020603050405020304" pitchFamily="18" charset="0"/>
                <a:ea typeface="宋体" panose="02010600030101010101" pitchFamily="2" charset="-122"/>
              </a:rPr>
              <a:t>. 22, 1761–1770.\</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err="1">
                <a:effectLst/>
                <a:latin typeface="Times New Roman" panose="02020603050405020304" pitchFamily="18" charset="0"/>
                <a:ea typeface="宋体" panose="02010600030101010101" pitchFamily="2" charset="-122"/>
              </a:rPr>
              <a:t>Sussillo</a:t>
            </a:r>
            <a:r>
              <a:rPr lang="en-US" altLang="zh-CN" sz="1200" kern="100" dirty="0">
                <a:effectLst/>
                <a:latin typeface="Times New Roman" panose="02020603050405020304" pitchFamily="18" charset="0"/>
                <a:ea typeface="宋体" panose="02010600030101010101" pitchFamily="2" charset="-122"/>
              </a:rPr>
              <a:t>, D., and Barak, O. (2013). Opening the black box: low-dimensional dynamics in high-dimensional recurrent neural networks. Neural </a:t>
            </a:r>
            <a:r>
              <a:rPr lang="en-US" altLang="zh-CN" sz="1200" kern="100" dirty="0" err="1">
                <a:effectLst/>
                <a:latin typeface="Times New Roman" panose="02020603050405020304" pitchFamily="18" charset="0"/>
                <a:ea typeface="宋体" panose="02010600030101010101" pitchFamily="2" charset="-122"/>
              </a:rPr>
              <a:t>Comput</a:t>
            </a:r>
            <a:r>
              <a:rPr lang="en-US" altLang="zh-CN" sz="1200" kern="100" dirty="0">
                <a:effectLst/>
                <a:latin typeface="Times New Roman" panose="02020603050405020304" pitchFamily="18" charset="0"/>
                <a:ea typeface="宋体" panose="02010600030101010101" pitchFamily="2" charset="-122"/>
              </a:rPr>
              <a:t>. 25, 626–649.</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Rafiei, F., Shekhar, M., &amp; </a:t>
            </a:r>
            <a:r>
              <a:rPr lang="en-US" altLang="zh-CN" sz="1200" kern="100" dirty="0" err="1">
                <a:effectLst/>
                <a:latin typeface="Times New Roman" panose="02020603050405020304" pitchFamily="18" charset="0"/>
                <a:ea typeface="宋体" panose="02010600030101010101" pitchFamily="2" charset="-122"/>
              </a:rPr>
              <a:t>Rahnev</a:t>
            </a:r>
            <a:r>
              <a:rPr lang="en-US" altLang="zh-CN" sz="1200" kern="100" dirty="0">
                <a:effectLst/>
                <a:latin typeface="Times New Roman" panose="02020603050405020304" pitchFamily="18" charset="0"/>
                <a:ea typeface="宋体" panose="02010600030101010101" pitchFamily="2" charset="-122"/>
              </a:rPr>
              <a:t>, D. (2023). </a:t>
            </a:r>
            <a:r>
              <a:rPr lang="en-US" altLang="zh-CN" sz="1200" kern="100" dirty="0" err="1">
                <a:effectLst/>
                <a:latin typeface="Times New Roman" panose="02020603050405020304" pitchFamily="18" charset="0"/>
                <a:ea typeface="宋体" panose="02010600030101010101" pitchFamily="2" charset="-122"/>
              </a:rPr>
              <a:t>RTNet</a:t>
            </a:r>
            <a:r>
              <a:rPr lang="en-US" altLang="zh-CN" sz="1200" kern="100" dirty="0">
                <a:effectLst/>
                <a:latin typeface="Times New Roman" panose="02020603050405020304" pitchFamily="18" charset="0"/>
                <a:ea typeface="宋体" panose="02010600030101010101" pitchFamily="2" charset="-122"/>
              </a:rPr>
              <a:t>: A neural network that exhibits the signatures of human perceptual decision making (</a:t>
            </a:r>
            <a:r>
              <a:rPr lang="zh-CN" altLang="zh-CN" sz="1200" kern="100" dirty="0">
                <a:effectLst/>
                <a:latin typeface="Times New Roman" panose="02020603050405020304" pitchFamily="18" charset="0"/>
                <a:ea typeface="宋体" panose="02010600030101010101" pitchFamily="2" charset="-122"/>
              </a:rPr>
              <a:t>页</a:t>
            </a:r>
            <a:r>
              <a:rPr lang="en-US" altLang="zh-CN" sz="1200" kern="100" dirty="0">
                <a:effectLst/>
                <a:latin typeface="Times New Roman" panose="02020603050405020304" pitchFamily="18" charset="0"/>
                <a:ea typeface="宋体" panose="02010600030101010101" pitchFamily="2" charset="-122"/>
              </a:rPr>
              <a:t> 2022.08.23.505015). </a:t>
            </a:r>
            <a:r>
              <a:rPr lang="en-US" altLang="zh-CN" sz="1200" kern="100" dirty="0" err="1">
                <a:effectLst/>
                <a:latin typeface="Times New Roman" panose="02020603050405020304" pitchFamily="18" charset="0"/>
                <a:ea typeface="宋体" panose="02010600030101010101" pitchFamily="2" charset="-122"/>
              </a:rPr>
              <a:t>bioRxiv</a:t>
            </a:r>
            <a:r>
              <a:rPr lang="en-US" altLang="zh-CN" sz="1200" kern="100" dirty="0">
                <a:effectLst/>
                <a:latin typeface="Times New Roman" panose="02020603050405020304" pitchFamily="18" charset="0"/>
                <a:ea typeface="宋体" panose="02010600030101010101" pitchFamily="2" charset="-122"/>
              </a:rPr>
              <a:t>. </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err="1">
                <a:effectLst/>
                <a:latin typeface="Times New Roman" panose="02020603050405020304" pitchFamily="18" charset="0"/>
                <a:ea typeface="宋体" panose="02010600030101010101" pitchFamily="2" charset="-122"/>
              </a:rPr>
              <a:t>Sherstinsky</a:t>
            </a:r>
            <a:r>
              <a:rPr lang="en-US" altLang="zh-CN" sz="1200" kern="100" dirty="0">
                <a:effectLst/>
                <a:latin typeface="Times New Roman" panose="02020603050405020304" pitchFamily="18" charset="0"/>
                <a:ea typeface="宋体" panose="02010600030101010101" pitchFamily="2" charset="-122"/>
              </a:rPr>
              <a:t>, A. (2020). Fundamentals of Recurrent Neural Network (RNN) and Long Short-Term Memory (LSTM) Network. </a:t>
            </a:r>
            <a:r>
              <a:rPr lang="en-US" altLang="zh-CN" sz="1200" kern="100" dirty="0" err="1">
                <a:effectLst/>
                <a:latin typeface="Times New Roman" panose="02020603050405020304" pitchFamily="18" charset="0"/>
                <a:ea typeface="宋体" panose="02010600030101010101" pitchFamily="2" charset="-122"/>
              </a:rPr>
              <a:t>Physica</a:t>
            </a:r>
            <a:r>
              <a:rPr lang="en-US" altLang="zh-CN" sz="1200" kern="100" dirty="0">
                <a:effectLst/>
                <a:latin typeface="Times New Roman" panose="02020603050405020304" pitchFamily="18" charset="0"/>
                <a:ea typeface="宋体" panose="02010600030101010101" pitchFamily="2" charset="-122"/>
              </a:rPr>
              <a:t> D: Nonlinear Phenomena, 404, 132306. </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Silver, D., </a:t>
            </a:r>
            <a:r>
              <a:rPr lang="en-US" altLang="zh-CN" sz="1200" kern="100" dirty="0" err="1">
                <a:effectLst/>
                <a:latin typeface="Times New Roman" panose="02020603050405020304" pitchFamily="18" charset="0"/>
                <a:ea typeface="宋体" panose="02010600030101010101" pitchFamily="2" charset="-122"/>
              </a:rPr>
              <a:t>Schrittwieser</a:t>
            </a:r>
            <a:r>
              <a:rPr lang="en-US" altLang="zh-CN" sz="1200" kern="100" dirty="0">
                <a:effectLst/>
                <a:latin typeface="Times New Roman" panose="02020603050405020304" pitchFamily="18" charset="0"/>
                <a:ea typeface="宋体" panose="02010600030101010101" pitchFamily="2" charset="-122"/>
              </a:rPr>
              <a:t>, J., Simonyan, K., </a:t>
            </a:r>
            <a:r>
              <a:rPr lang="en-US" altLang="zh-CN" sz="1200" kern="100" dirty="0" err="1">
                <a:effectLst/>
                <a:latin typeface="Times New Roman" panose="02020603050405020304" pitchFamily="18" charset="0"/>
                <a:ea typeface="宋体" panose="02010600030101010101" pitchFamily="2" charset="-122"/>
              </a:rPr>
              <a:t>Antonoglou</a:t>
            </a:r>
            <a:r>
              <a:rPr lang="en-US" altLang="zh-CN" sz="1200" kern="100" dirty="0">
                <a:effectLst/>
                <a:latin typeface="Times New Roman" panose="02020603050405020304" pitchFamily="18" charset="0"/>
                <a:ea typeface="宋体" panose="02010600030101010101" pitchFamily="2" charset="-122"/>
              </a:rPr>
              <a:t>, I., Huang, A., </a:t>
            </a:r>
            <a:r>
              <a:rPr lang="en-US" altLang="zh-CN" sz="1200" kern="100" dirty="0" err="1">
                <a:effectLst/>
                <a:latin typeface="Times New Roman" panose="02020603050405020304" pitchFamily="18" charset="0"/>
                <a:ea typeface="宋体" panose="02010600030101010101" pitchFamily="2" charset="-122"/>
              </a:rPr>
              <a:t>Guez</a:t>
            </a:r>
            <a:r>
              <a:rPr lang="en-US" altLang="zh-CN" sz="1200" kern="100" dirty="0">
                <a:effectLst/>
                <a:latin typeface="Times New Roman" panose="02020603050405020304" pitchFamily="18" charset="0"/>
                <a:ea typeface="宋体" panose="02010600030101010101" pitchFamily="2" charset="-122"/>
              </a:rPr>
              <a:t>, A., Hubert, T., Baker, L., Lai, M., Bolton, A., et al. (2017). Mastering the game of Go without human knowledge. Nature 550, 354–359.</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err="1">
                <a:effectLst/>
                <a:latin typeface="Times New Roman" panose="02020603050405020304" pitchFamily="18" charset="0"/>
                <a:ea typeface="宋体" panose="02010600030101010101" pitchFamily="2" charset="-122"/>
              </a:rPr>
              <a:t>Shadlen</a:t>
            </a:r>
            <a:r>
              <a:rPr lang="en-US" altLang="zh-CN" sz="1200" kern="100" dirty="0">
                <a:effectLst/>
                <a:latin typeface="Times New Roman" panose="02020603050405020304" pitchFamily="18" charset="0"/>
                <a:ea typeface="宋体" panose="02010600030101010101" pitchFamily="2" charset="-122"/>
              </a:rPr>
              <a:t> M N, </a:t>
            </a:r>
            <a:r>
              <a:rPr lang="en-US" altLang="zh-CN" sz="1200" kern="100" dirty="0" err="1">
                <a:effectLst/>
                <a:latin typeface="Times New Roman" panose="02020603050405020304" pitchFamily="18" charset="0"/>
                <a:ea typeface="宋体" panose="02010600030101010101" pitchFamily="2" charset="-122"/>
              </a:rPr>
              <a:t>Kiani</a:t>
            </a:r>
            <a:r>
              <a:rPr lang="en-US" altLang="zh-CN" sz="1200" kern="100" dirty="0">
                <a:effectLst/>
                <a:latin typeface="Times New Roman" panose="02020603050405020304" pitchFamily="18" charset="0"/>
                <a:ea typeface="宋体" panose="02010600030101010101" pitchFamily="2" charset="-122"/>
              </a:rPr>
              <a:t> </a:t>
            </a:r>
            <a:r>
              <a:rPr lang="en-US" altLang="zh-CN" sz="1200" kern="100" dirty="0" err="1">
                <a:effectLst/>
                <a:latin typeface="Times New Roman" panose="02020603050405020304" pitchFamily="18" charset="0"/>
                <a:ea typeface="宋体" panose="02010600030101010101" pitchFamily="2" charset="-122"/>
              </a:rPr>
              <a:t>R.Decision</a:t>
            </a:r>
            <a:r>
              <a:rPr lang="en-US" altLang="zh-CN" sz="1200" kern="100" dirty="0">
                <a:effectLst/>
                <a:latin typeface="Times New Roman" panose="02020603050405020304" pitchFamily="18" charset="0"/>
                <a:ea typeface="宋体" panose="02010600030101010101" pitchFamily="2" charset="-122"/>
              </a:rPr>
              <a:t> making as a window on cognition. Neuron, 2013,80:791–806</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Uchida, N., </a:t>
            </a:r>
            <a:r>
              <a:rPr lang="en-US" altLang="zh-CN" sz="1200" kern="100" dirty="0" err="1">
                <a:effectLst/>
                <a:latin typeface="Times New Roman" panose="02020603050405020304" pitchFamily="18" charset="0"/>
                <a:ea typeface="宋体" panose="02010600030101010101" pitchFamily="2" charset="-122"/>
              </a:rPr>
              <a:t>Kepecs</a:t>
            </a:r>
            <a:r>
              <a:rPr lang="en-US" altLang="zh-CN" sz="1200" kern="100" dirty="0">
                <a:effectLst/>
                <a:latin typeface="Times New Roman" panose="02020603050405020304" pitchFamily="18" charset="0"/>
                <a:ea typeface="宋体" panose="02010600030101010101" pitchFamily="2" charset="-122"/>
              </a:rPr>
              <a:t>, A., &amp; </a:t>
            </a:r>
            <a:r>
              <a:rPr lang="en-US" altLang="zh-CN" sz="1200" kern="100" dirty="0" err="1">
                <a:effectLst/>
                <a:latin typeface="Times New Roman" panose="02020603050405020304" pitchFamily="18" charset="0"/>
                <a:ea typeface="宋体" panose="02010600030101010101" pitchFamily="2" charset="-122"/>
              </a:rPr>
              <a:t>Mainen</a:t>
            </a:r>
            <a:r>
              <a:rPr lang="en-US" altLang="zh-CN" sz="1200" kern="100" dirty="0">
                <a:effectLst/>
                <a:latin typeface="Times New Roman" panose="02020603050405020304" pitchFamily="18" charset="0"/>
                <a:ea typeface="宋体" panose="02010600030101010101" pitchFamily="2" charset="-122"/>
              </a:rPr>
              <a:t>, Z. F. (2006). Seeing at a glance, smelling in a whiff: Rapid forms of perceptual decision making. Nature Reviews Neuroscience, 7(6), 485–491. </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Van Zandt, T., </a:t>
            </a:r>
            <a:r>
              <a:rPr lang="en-US" altLang="zh-CN" sz="1200" kern="100" dirty="0" err="1">
                <a:effectLst/>
                <a:latin typeface="Times New Roman" panose="02020603050405020304" pitchFamily="18" charset="0"/>
                <a:ea typeface="宋体" panose="02010600030101010101" pitchFamily="2" charset="-122"/>
              </a:rPr>
              <a:t>Colonius</a:t>
            </a:r>
            <a:r>
              <a:rPr lang="en-US" altLang="zh-CN" sz="1200" kern="100" dirty="0">
                <a:effectLst/>
                <a:latin typeface="Times New Roman" panose="02020603050405020304" pitchFamily="18" charset="0"/>
                <a:ea typeface="宋体" panose="02010600030101010101" pitchFamily="2" charset="-122"/>
              </a:rPr>
              <a:t>, H., &amp; Proctor, R. W. (2000). A comparison of two response time models applied to perceptual matching. Psychonomic Bulletin &amp; Review, 7(2), 208–256. </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Voss, A., </a:t>
            </a:r>
            <a:r>
              <a:rPr lang="en-US" altLang="zh-CN" sz="1200" kern="100" dirty="0" err="1">
                <a:effectLst/>
                <a:latin typeface="Times New Roman" panose="02020603050405020304" pitchFamily="18" charset="0"/>
                <a:ea typeface="宋体" panose="02010600030101010101" pitchFamily="2" charset="-122"/>
              </a:rPr>
              <a:t>Rothermund</a:t>
            </a:r>
            <a:r>
              <a:rPr lang="en-US" altLang="zh-CN" sz="1200" kern="100" dirty="0">
                <a:effectLst/>
                <a:latin typeface="Times New Roman" panose="02020603050405020304" pitchFamily="18" charset="0"/>
                <a:ea typeface="宋体" panose="02010600030101010101" pitchFamily="2" charset="-122"/>
              </a:rPr>
              <a:t>, K., &amp; Voss, J. (2004). Interpreting the parameters of the diffusion model: An empirical validation. Memory and Cognition, 32(7), 1206–1220. </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W. James. “Principles of Psychology,” Wiley, 1984.</a:t>
            </a:r>
            <a:endParaRPr lang="zh-CN" altLang="zh-CN" sz="1200" kern="100" dirty="0">
              <a:effectLst/>
              <a:latin typeface="Times New Roman" panose="02020603050405020304" pitchFamily="18" charset="0"/>
              <a:ea typeface="宋体" panose="02010600030101010101" pitchFamily="2" charset="-122"/>
            </a:endParaRPr>
          </a:p>
          <a:p>
            <a:pPr algn="l"/>
            <a:r>
              <a:rPr lang="en-US" altLang="zh-CN" sz="1200" kern="100" dirty="0">
                <a:effectLst/>
                <a:latin typeface="Times New Roman" panose="02020603050405020304" pitchFamily="18" charset="0"/>
                <a:ea typeface="宋体" panose="02010600030101010101" pitchFamily="2" charset="-122"/>
              </a:rPr>
              <a:t>Yang, G. R., &amp; Wang, X.-J. (2020). Artificial Neural Networks for Neuroscientists: A Primer. Neuron, 107(6), 1048–1070.</a:t>
            </a:r>
            <a:endParaRPr lang="zh-CN" altLang="zh-CN" sz="1200" kern="100" dirty="0">
              <a:effectLst/>
              <a:latin typeface="Times New Roman" panose="02020603050405020304" pitchFamily="18" charset="0"/>
              <a:ea typeface="宋体" panose="02010600030101010101" pitchFamily="2" charset="-122"/>
            </a:endParaRPr>
          </a:p>
          <a:p>
            <a:r>
              <a:rPr lang="en-US" altLang="zh-CN" sz="1200" kern="100" dirty="0" err="1">
                <a:effectLst/>
                <a:latin typeface="Times New Roman" panose="02020603050405020304" pitchFamily="18" charset="0"/>
                <a:ea typeface="宋体" panose="02010600030101010101" pitchFamily="2" charset="-122"/>
              </a:rPr>
              <a:t>Yamins</a:t>
            </a:r>
            <a:r>
              <a:rPr lang="en-US" altLang="zh-CN" sz="1200" kern="100" dirty="0">
                <a:effectLst/>
                <a:latin typeface="Times New Roman" panose="02020603050405020304" pitchFamily="18" charset="0"/>
                <a:ea typeface="宋体" panose="02010600030101010101" pitchFamily="2" charset="-122"/>
              </a:rPr>
              <a:t>, D.L., Hong, H., </a:t>
            </a:r>
            <a:r>
              <a:rPr lang="en-US" altLang="zh-CN" sz="1200" kern="100" dirty="0" err="1">
                <a:effectLst/>
                <a:latin typeface="Times New Roman" panose="02020603050405020304" pitchFamily="18" charset="0"/>
                <a:ea typeface="宋体" panose="02010600030101010101" pitchFamily="2" charset="-122"/>
              </a:rPr>
              <a:t>Cadieu</a:t>
            </a:r>
            <a:r>
              <a:rPr lang="en-US" altLang="zh-CN" sz="1200" kern="100" dirty="0">
                <a:effectLst/>
                <a:latin typeface="Times New Roman" panose="02020603050405020304" pitchFamily="18" charset="0"/>
                <a:ea typeface="宋体" panose="02010600030101010101" pitchFamily="2" charset="-122"/>
              </a:rPr>
              <a:t>, C.F., Solomon, E.A., Seibert, D., and DiCarlo, J.J. (2014). Performance-optimized hierarchical models predict neural responses in higher visual cortex. Proc. Natl. Acad. Sci. USA 111, 8619–8624.</a:t>
            </a:r>
            <a:endParaRPr lang="zh-CN" altLang="zh-CN" sz="12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375695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矩形 37">
            <a:extLst>
              <a:ext uri="{FF2B5EF4-FFF2-40B4-BE49-F238E27FC236}">
                <a16:creationId xmlns:a16="http://schemas.microsoft.com/office/drawing/2014/main" id="{EA93BA26-2BEB-56D6-B0DD-F8B2EF3212DB}"/>
              </a:ext>
            </a:extLst>
          </p:cNvPr>
          <p:cNvSpPr/>
          <p:nvPr/>
        </p:nvSpPr>
        <p:spPr>
          <a:xfrm>
            <a:off x="0" y="1792515"/>
            <a:ext cx="12192000" cy="2489200"/>
          </a:xfrm>
          <a:prstGeom prst="rect">
            <a:avLst/>
          </a:prstGeom>
          <a:solidFill>
            <a:srgbClr val="013D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 name="表格 1">
            <a:extLst>
              <a:ext uri="{FF2B5EF4-FFF2-40B4-BE49-F238E27FC236}">
                <a16:creationId xmlns:a16="http://schemas.microsoft.com/office/drawing/2014/main" id="{EC1A40ED-0A35-4E7B-9805-8E0602FC750B}"/>
              </a:ext>
            </a:extLst>
          </p:cNvPr>
          <p:cNvGraphicFramePr>
            <a:graphicFrameLocks noGrp="1"/>
          </p:cNvGraphicFramePr>
          <p:nvPr>
            <p:extLst>
              <p:ext uri="{D42A27DB-BD31-4B8C-83A1-F6EECF244321}">
                <p14:modId xmlns:p14="http://schemas.microsoft.com/office/powerpoint/2010/main" val="4059565263"/>
              </p:ext>
            </p:extLst>
          </p:nvPr>
        </p:nvGraphicFramePr>
        <p:xfrm>
          <a:off x="4149813" y="4570784"/>
          <a:ext cx="3892373" cy="1928010"/>
        </p:xfrm>
        <a:graphic>
          <a:graphicData uri="http://schemas.openxmlformats.org/drawingml/2006/table">
            <a:tbl>
              <a:tblPr>
                <a:tableStyleId>{5C22544A-7EE6-4342-B048-85BDC9FD1C3A}</a:tableStyleId>
              </a:tblPr>
              <a:tblGrid>
                <a:gridCol w="1599615">
                  <a:extLst>
                    <a:ext uri="{9D8B030D-6E8A-4147-A177-3AD203B41FA5}">
                      <a16:colId xmlns:a16="http://schemas.microsoft.com/office/drawing/2014/main" val="2142749163"/>
                    </a:ext>
                  </a:extLst>
                </a:gridCol>
                <a:gridCol w="2292758">
                  <a:extLst>
                    <a:ext uri="{9D8B030D-6E8A-4147-A177-3AD203B41FA5}">
                      <a16:colId xmlns:a16="http://schemas.microsoft.com/office/drawing/2014/main" val="3255670970"/>
                    </a:ext>
                  </a:extLst>
                </a:gridCol>
              </a:tblGrid>
              <a:tr h="385602">
                <a:tc>
                  <a:txBody>
                    <a:bodyPr/>
                    <a:lstStyle/>
                    <a:p>
                      <a:pPr algn="dist">
                        <a:lnSpc>
                          <a:spcPts val="3300"/>
                        </a:lnSpc>
                        <a:spcAft>
                          <a:spcPts val="0"/>
                        </a:spcAft>
                      </a:pPr>
                      <a:r>
                        <a:rPr lang="zh-CN" sz="2000" b="1" i="0" kern="100" dirty="0">
                          <a:solidFill>
                            <a:schemeClr val="tx1"/>
                          </a:solidFill>
                          <a:effectLst/>
                          <a:latin typeface="仿宋" panose="02010609060101010101" pitchFamily="49" charset="-122"/>
                          <a:ea typeface="仿宋" panose="02010609060101010101" pitchFamily="49" charset="-122"/>
                        </a:rPr>
                        <a:t>学生姓名：</a:t>
                      </a:r>
                    </a:p>
                  </a:txBody>
                  <a:tcPr marL="68580" marR="6858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孙禾嘉</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94089631"/>
                  </a:ext>
                </a:extLst>
              </a:tr>
              <a:tr h="385602">
                <a:tc>
                  <a:txBody>
                    <a:bodyPr/>
                    <a:lstStyle/>
                    <a:p>
                      <a:pPr algn="dist">
                        <a:lnSpc>
                          <a:spcPts val="3300"/>
                        </a:lnSpc>
                        <a:spcAft>
                          <a:spcPts val="0"/>
                        </a:spcAft>
                      </a:pPr>
                      <a:r>
                        <a:rPr lang="zh-CN" sz="2000" b="1" i="0" kern="100" dirty="0">
                          <a:solidFill>
                            <a:schemeClr val="tx1"/>
                          </a:solidFill>
                          <a:effectLst/>
                          <a:latin typeface="仿宋" panose="02010609060101010101" pitchFamily="49" charset="-122"/>
                          <a:ea typeface="仿宋" panose="02010609060101010101" pitchFamily="49" charset="-122"/>
                        </a:rPr>
                        <a:t>学 </a:t>
                      </a:r>
                      <a:r>
                        <a:rPr lang="en-US" sz="2000" b="1" i="0" kern="100" dirty="0">
                          <a:solidFill>
                            <a:schemeClr val="tx1"/>
                          </a:solidFill>
                          <a:effectLst/>
                          <a:latin typeface="仿宋" panose="02010609060101010101" pitchFamily="49" charset="-122"/>
                          <a:ea typeface="仿宋" panose="02010609060101010101" pitchFamily="49" charset="-122"/>
                        </a:rPr>
                        <a:t>   </a:t>
                      </a:r>
                      <a:r>
                        <a:rPr lang="zh-CN" sz="2000" b="1" i="0" kern="100" dirty="0">
                          <a:solidFill>
                            <a:schemeClr val="tx1"/>
                          </a:solidFill>
                          <a:effectLst/>
                          <a:latin typeface="仿宋" panose="02010609060101010101" pitchFamily="49" charset="-122"/>
                          <a:ea typeface="仿宋" panose="02010609060101010101" pitchFamily="49" charset="-122"/>
                        </a:rPr>
                        <a:t>院：</a:t>
                      </a: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心理学院</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48185908"/>
                  </a:ext>
                </a:extLst>
              </a:tr>
              <a:tr h="385602">
                <a:tc>
                  <a:txBody>
                    <a:bodyPr/>
                    <a:lstStyle/>
                    <a:p>
                      <a:pPr algn="dist">
                        <a:lnSpc>
                          <a:spcPts val="3300"/>
                        </a:lnSpc>
                        <a:spcAft>
                          <a:spcPts val="0"/>
                        </a:spcAft>
                      </a:pPr>
                      <a:r>
                        <a:rPr lang="zh-CN" sz="2000" b="1" i="0" kern="100" dirty="0">
                          <a:solidFill>
                            <a:schemeClr val="tx1"/>
                          </a:solidFill>
                          <a:effectLst/>
                          <a:latin typeface="仿宋" panose="02010609060101010101" pitchFamily="49" charset="-122"/>
                          <a:ea typeface="仿宋" panose="02010609060101010101" pitchFamily="49" charset="-122"/>
                        </a:rPr>
                        <a:t>专 </a:t>
                      </a:r>
                      <a:r>
                        <a:rPr lang="en-US" sz="2000" b="1" i="0" kern="100" dirty="0">
                          <a:solidFill>
                            <a:schemeClr val="tx1"/>
                          </a:solidFill>
                          <a:effectLst/>
                          <a:latin typeface="仿宋" panose="02010609060101010101" pitchFamily="49" charset="-122"/>
                          <a:ea typeface="仿宋" panose="02010609060101010101" pitchFamily="49" charset="-122"/>
                        </a:rPr>
                        <a:t>   </a:t>
                      </a:r>
                      <a:r>
                        <a:rPr lang="zh-CN" sz="2000" b="1" i="0" kern="100" dirty="0">
                          <a:solidFill>
                            <a:schemeClr val="tx1"/>
                          </a:solidFill>
                          <a:effectLst/>
                          <a:latin typeface="仿宋" panose="02010609060101010101" pitchFamily="49" charset="-122"/>
                          <a:ea typeface="仿宋" panose="02010609060101010101" pitchFamily="49" charset="-122"/>
                        </a:rPr>
                        <a:t>业：</a:t>
                      </a: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应用心理学</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10419803"/>
                  </a:ext>
                </a:extLst>
              </a:tr>
              <a:tr h="385602">
                <a:tc>
                  <a:txBody>
                    <a:bodyPr/>
                    <a:lstStyle/>
                    <a:p>
                      <a:pPr algn="dist">
                        <a:lnSpc>
                          <a:spcPts val="3300"/>
                        </a:lnSpc>
                        <a:spcAft>
                          <a:spcPts val="0"/>
                        </a:spcAft>
                      </a:pPr>
                      <a:r>
                        <a:rPr lang="zh-CN" sz="2000" b="1" i="0" kern="100" dirty="0">
                          <a:solidFill>
                            <a:schemeClr val="tx1"/>
                          </a:solidFill>
                          <a:effectLst/>
                          <a:latin typeface="仿宋" panose="02010609060101010101" pitchFamily="49" charset="-122"/>
                          <a:ea typeface="仿宋" panose="02010609060101010101" pitchFamily="49" charset="-122"/>
                        </a:rPr>
                        <a:t>学 </a:t>
                      </a:r>
                      <a:r>
                        <a:rPr lang="en-US" sz="2000" b="1" i="0" kern="100" dirty="0">
                          <a:solidFill>
                            <a:schemeClr val="tx1"/>
                          </a:solidFill>
                          <a:effectLst/>
                          <a:latin typeface="仿宋" panose="02010609060101010101" pitchFamily="49" charset="-122"/>
                          <a:ea typeface="仿宋" panose="02010609060101010101" pitchFamily="49" charset="-122"/>
                        </a:rPr>
                        <a:t>   </a:t>
                      </a:r>
                      <a:r>
                        <a:rPr lang="zh-CN" sz="2000" b="1" i="0" kern="100" dirty="0">
                          <a:solidFill>
                            <a:schemeClr val="tx1"/>
                          </a:solidFill>
                          <a:effectLst/>
                          <a:latin typeface="仿宋" panose="02010609060101010101" pitchFamily="49" charset="-122"/>
                          <a:ea typeface="仿宋" panose="02010609060101010101" pitchFamily="49" charset="-122"/>
                        </a:rPr>
                        <a:t>号：</a:t>
                      </a: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en-US" altLang="zh-CN" sz="2000" b="1" i="0" kern="100" dirty="0">
                          <a:solidFill>
                            <a:schemeClr val="tx1"/>
                          </a:solidFill>
                          <a:effectLst/>
                          <a:latin typeface="仿宋" panose="02010609060101010101" pitchFamily="49" charset="-122"/>
                          <a:ea typeface="仿宋" panose="02010609060101010101" pitchFamily="49" charset="-122"/>
                        </a:rPr>
                        <a:t>19200210</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14055423"/>
                  </a:ext>
                </a:extLst>
              </a:tr>
              <a:tr h="385602">
                <a:tc>
                  <a:txBody>
                    <a:bodyPr/>
                    <a:lstStyle/>
                    <a:p>
                      <a:pPr algn="dist">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指导教师</a:t>
                      </a:r>
                      <a:r>
                        <a:rPr lang="zh-CN" sz="2000" b="1" i="0" kern="100" dirty="0">
                          <a:solidFill>
                            <a:schemeClr val="tx1"/>
                          </a:solidFill>
                          <a:effectLst/>
                          <a:latin typeface="仿宋" panose="02010609060101010101" pitchFamily="49" charset="-122"/>
                          <a:ea typeface="仿宋" panose="02010609060101010101" pitchFamily="49" charset="-122"/>
                        </a:rPr>
                        <a:t>：</a:t>
                      </a: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3300"/>
                        </a:lnSpc>
                        <a:spcAft>
                          <a:spcPts val="0"/>
                        </a:spcAft>
                      </a:pPr>
                      <a:r>
                        <a:rPr lang="zh-CN" altLang="en-US" sz="2000" b="1" i="0" kern="100" dirty="0">
                          <a:solidFill>
                            <a:schemeClr val="tx1"/>
                          </a:solidFill>
                          <a:effectLst/>
                          <a:latin typeface="仿宋" panose="02010609060101010101" pitchFamily="49" charset="-122"/>
                          <a:ea typeface="仿宋" panose="02010609060101010101" pitchFamily="49" charset="-122"/>
                        </a:rPr>
                        <a:t>胡传鹏</a:t>
                      </a:r>
                      <a:endParaRPr lang="zh-CN" sz="2000" b="1" i="0" kern="100" dirty="0">
                        <a:solidFill>
                          <a:schemeClr val="tx1"/>
                        </a:solidFill>
                        <a:effectLst/>
                        <a:latin typeface="仿宋" panose="02010609060101010101" pitchFamily="49" charset="-122"/>
                        <a:ea typeface="仿宋" panose="02010609060101010101" pitchFamily="49" charset="-122"/>
                      </a:endParaRPr>
                    </a:p>
                  </a:txBody>
                  <a:tcPr marL="68580" marR="68580" marT="0" marB="0"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28948387"/>
                  </a:ext>
                </a:extLst>
              </a:tr>
            </a:tbl>
          </a:graphicData>
        </a:graphic>
      </p:graphicFrame>
      <p:sp>
        <p:nvSpPr>
          <p:cNvPr id="36" name="文本框 35">
            <a:extLst>
              <a:ext uri="{FF2B5EF4-FFF2-40B4-BE49-F238E27FC236}">
                <a16:creationId xmlns:a16="http://schemas.microsoft.com/office/drawing/2014/main" id="{8F4CC772-838C-43DD-E286-41A04996C35A}"/>
              </a:ext>
            </a:extLst>
          </p:cNvPr>
          <p:cNvSpPr txBox="1"/>
          <p:nvPr/>
        </p:nvSpPr>
        <p:spPr>
          <a:xfrm>
            <a:off x="2208478" y="1632856"/>
            <a:ext cx="24111856" cy="1631216"/>
          </a:xfrm>
          <a:prstGeom prst="rect">
            <a:avLst/>
          </a:prstGeom>
          <a:noFill/>
        </p:spPr>
        <p:txBody>
          <a:bodyPr wrap="square">
            <a:spAutoFit/>
          </a:bodyPr>
          <a:lstStyle/>
          <a:p>
            <a:endParaRPr lang="en-US" altLang="zh-CN" sz="6000" b="1" baseline="-25000" dirty="0">
              <a:solidFill>
                <a:schemeClr val="bg1"/>
              </a:solidFill>
              <a:effectLst/>
              <a:latin typeface="华文仿宋" panose="02010600040101010101" pitchFamily="2" charset="-122"/>
              <a:ea typeface="华文仿宋" panose="02010600040101010101" pitchFamily="2" charset="-122"/>
            </a:endParaRPr>
          </a:p>
          <a:p>
            <a:r>
              <a:rPr lang="zh-CN" altLang="en-US" sz="6000" b="1" baseline="-25000" dirty="0">
                <a:solidFill>
                  <a:schemeClr val="bg1"/>
                </a:solidFill>
                <a:effectLst/>
                <a:latin typeface="华文仿宋" panose="02010600040101010101" pitchFamily="2" charset="-122"/>
                <a:ea typeface="华文仿宋" panose="02010600040101010101" pitchFamily="2" charset="-122"/>
              </a:rPr>
              <a:t>         恳请各位老师批评指正</a:t>
            </a:r>
            <a:endParaRPr lang="zh-CN" altLang="en-US" sz="6000" b="1" dirty="0">
              <a:solidFill>
                <a:schemeClr val="bg1"/>
              </a:solidFill>
              <a:latin typeface="华文仿宋" panose="02010600040101010101" pitchFamily="2" charset="-122"/>
              <a:ea typeface="华文仿宋" panose="02010600040101010101" pitchFamily="2" charset="-122"/>
            </a:endParaRPr>
          </a:p>
        </p:txBody>
      </p:sp>
      <p:pic>
        <p:nvPicPr>
          <p:cNvPr id="37" name="图片 36">
            <a:extLst>
              <a:ext uri="{FF2B5EF4-FFF2-40B4-BE49-F238E27FC236}">
                <a16:creationId xmlns:a16="http://schemas.microsoft.com/office/drawing/2014/main" id="{E66BE5B0-AFAA-F17C-A44C-AB6DD39B9AC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5024387" y="86402"/>
            <a:ext cx="2258472" cy="1546454"/>
          </a:xfrm>
          <a:prstGeom prst="rect">
            <a:avLst/>
          </a:prstGeom>
        </p:spPr>
      </p:pic>
    </p:spTree>
    <p:extLst>
      <p:ext uri="{BB962C8B-B14F-4D97-AF65-F5344CB8AC3E}">
        <p14:creationId xmlns:p14="http://schemas.microsoft.com/office/powerpoint/2010/main" val="4147288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矩形 57">
            <a:extLst>
              <a:ext uri="{FF2B5EF4-FFF2-40B4-BE49-F238E27FC236}">
                <a16:creationId xmlns:a16="http://schemas.microsoft.com/office/drawing/2014/main" id="{24A17F0C-B4F0-2FB6-709E-952EB733DFBE}"/>
              </a:ext>
            </a:extLst>
          </p:cNvPr>
          <p:cNvSpPr/>
          <p:nvPr/>
        </p:nvSpPr>
        <p:spPr>
          <a:xfrm>
            <a:off x="-53009" y="0"/>
            <a:ext cx="3578087" cy="6858000"/>
          </a:xfrm>
          <a:prstGeom prst="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华文仿宋" panose="02010600040101010101" pitchFamily="2" charset="-122"/>
              <a:ea typeface="华文仿宋" panose="02010600040101010101" pitchFamily="2" charset="-122"/>
            </a:endParaRPr>
          </a:p>
        </p:txBody>
      </p:sp>
      <p:sp>
        <p:nvSpPr>
          <p:cNvPr id="5" name="文本框 4"/>
          <p:cNvSpPr txBox="1"/>
          <p:nvPr/>
        </p:nvSpPr>
        <p:spPr>
          <a:xfrm>
            <a:off x="262023" y="2185378"/>
            <a:ext cx="2759336" cy="1675202"/>
          </a:xfrm>
          <a:prstGeom prst="rect">
            <a:avLst/>
          </a:prstGeom>
          <a:noFill/>
        </p:spPr>
        <p:txBody>
          <a:bodyPr wrap="square" rtlCol="0">
            <a:spAutoFit/>
          </a:bodyPr>
          <a:lstStyle/>
          <a:p>
            <a:pPr marL="0" marR="0" lvl="0" indent="0" algn="ctr" defTabSz="914400" rtl="0" eaLnBrk="0" fontAlgn="base" latinLnBrk="0" hangingPunct="0">
              <a:lnSpc>
                <a:spcPct val="150000"/>
              </a:lnSpc>
              <a:spcBef>
                <a:spcPct val="0"/>
              </a:spcBef>
              <a:spcAft>
                <a:spcPct val="0"/>
              </a:spcAft>
              <a:buClrTx/>
              <a:buSzTx/>
              <a:buFontTx/>
              <a:buNone/>
              <a:tabLst/>
              <a:defRPr/>
            </a:pPr>
            <a:r>
              <a:rPr kumimoji="0" lang="zh-CN" altLang="en-US" sz="3600" b="1" i="0" u="none" strike="noStrike" kern="1200" cap="none" spc="0" normalizeH="0" baseline="0" noProof="0" dirty="0">
                <a:ln>
                  <a:noFill/>
                </a:ln>
                <a:solidFill>
                  <a:schemeClr val="bg1"/>
                </a:solidFill>
                <a:effectLst/>
                <a:uLnTx/>
                <a:uFillTx/>
                <a:latin typeface="华文仿宋" panose="02010600040101010101" pitchFamily="2" charset="-122"/>
                <a:ea typeface="华文仿宋" panose="02010600040101010101" pitchFamily="2" charset="-122"/>
              </a:rPr>
              <a:t>目 录</a:t>
            </a:r>
            <a:endParaRPr kumimoji="0" lang="en-US" altLang="zh-CN" sz="3600" b="1" i="0" u="none" strike="noStrike" kern="1200" cap="none" spc="0" normalizeH="0" baseline="0" noProof="0" dirty="0">
              <a:ln>
                <a:noFill/>
              </a:ln>
              <a:solidFill>
                <a:schemeClr val="bg1"/>
              </a:solidFill>
              <a:effectLst/>
              <a:uLnTx/>
              <a:uFillTx/>
              <a:latin typeface="华文仿宋" panose="02010600040101010101" pitchFamily="2" charset="-122"/>
              <a:ea typeface="华文仿宋" panose="02010600040101010101" pitchFamily="2" charset="-122"/>
            </a:endParaRPr>
          </a:p>
          <a:p>
            <a:pPr marL="0" marR="0" lvl="0" indent="0" algn="ctr" defTabSz="914400" rtl="0" eaLnBrk="0" fontAlgn="base" latinLnBrk="0" hangingPunct="0">
              <a:lnSpc>
                <a:spcPct val="150000"/>
              </a:lnSpc>
              <a:spcBef>
                <a:spcPct val="0"/>
              </a:spcBef>
              <a:spcAft>
                <a:spcPct val="0"/>
              </a:spcAft>
              <a:buClrTx/>
              <a:buSzTx/>
              <a:buFontTx/>
              <a:buNone/>
              <a:tabLst/>
              <a:defRPr/>
            </a:pPr>
            <a:r>
              <a:rPr kumimoji="0" lang="zh-CN" altLang="en-US" sz="3600" b="1" i="0" u="none" strike="noStrike" kern="1200" cap="none" spc="0" normalizeH="0" baseline="0" noProof="0" dirty="0">
                <a:ln>
                  <a:noFill/>
                </a:ln>
                <a:solidFill>
                  <a:schemeClr val="bg1"/>
                </a:solidFill>
                <a:effectLst/>
                <a:uLnTx/>
                <a:uFillTx/>
                <a:latin typeface="华文仿宋" panose="02010600040101010101" pitchFamily="2" charset="-122"/>
                <a:ea typeface="华文仿宋" panose="02010600040101010101" pitchFamily="2" charset="-122"/>
              </a:rPr>
              <a:t> </a:t>
            </a:r>
            <a:r>
              <a:rPr kumimoji="0" lang="en-US" altLang="zh-CN" sz="3600" b="1" i="0" u="none" strike="noStrike" kern="1200" cap="none" spc="0" normalizeH="0" baseline="0" noProof="0" dirty="0">
                <a:ln>
                  <a:noFill/>
                </a:ln>
                <a:solidFill>
                  <a:schemeClr val="bg1"/>
                </a:solidFill>
                <a:effectLst/>
                <a:uLnTx/>
                <a:uFillTx/>
                <a:latin typeface="华文仿宋" panose="02010600040101010101" pitchFamily="2" charset="-122"/>
                <a:ea typeface="华文仿宋" panose="02010600040101010101" pitchFamily="2" charset="-122"/>
              </a:rPr>
              <a:t>CONTENT</a:t>
            </a:r>
            <a:endParaRPr kumimoji="0" lang="zh-CN" altLang="en-US" sz="3600" b="1" i="0" u="none" strike="noStrike" kern="1200" cap="none" spc="0" normalizeH="0" baseline="0" noProof="0" dirty="0">
              <a:ln>
                <a:noFill/>
              </a:ln>
              <a:solidFill>
                <a:schemeClr val="bg1"/>
              </a:solidFill>
              <a:effectLst/>
              <a:uLnTx/>
              <a:uFillTx/>
              <a:latin typeface="华文仿宋" panose="02010600040101010101" pitchFamily="2" charset="-122"/>
              <a:ea typeface="华文仿宋" panose="02010600040101010101" pitchFamily="2" charset="-122"/>
            </a:endParaRPr>
          </a:p>
        </p:txBody>
      </p:sp>
      <p:grpSp>
        <p:nvGrpSpPr>
          <p:cNvPr id="3" name="组合 2">
            <a:extLst>
              <a:ext uri="{FF2B5EF4-FFF2-40B4-BE49-F238E27FC236}">
                <a16:creationId xmlns:a16="http://schemas.microsoft.com/office/drawing/2014/main" id="{04B1CDEC-47D8-BFBD-B4CC-88E5BEA660B4}"/>
              </a:ext>
            </a:extLst>
          </p:cNvPr>
          <p:cNvGrpSpPr/>
          <p:nvPr/>
        </p:nvGrpSpPr>
        <p:grpSpPr>
          <a:xfrm>
            <a:off x="4250707" y="493863"/>
            <a:ext cx="4861560" cy="780525"/>
            <a:chOff x="5300784" y="596957"/>
            <a:chExt cx="4861560" cy="780525"/>
          </a:xfrm>
        </p:grpSpPr>
        <p:sp>
          <p:nvSpPr>
            <p:cNvPr id="4" name="椭圆 3">
              <a:extLst>
                <a:ext uri="{FF2B5EF4-FFF2-40B4-BE49-F238E27FC236}">
                  <a16:creationId xmlns:a16="http://schemas.microsoft.com/office/drawing/2014/main" id="{4E58ED4E-4B9B-27FF-C4AA-276D677B68F1}"/>
                </a:ext>
              </a:extLst>
            </p:cNvPr>
            <p:cNvSpPr/>
            <p:nvPr/>
          </p:nvSpPr>
          <p:spPr>
            <a:xfrm>
              <a:off x="5300784" y="596957"/>
              <a:ext cx="821059" cy="780525"/>
            </a:xfrm>
            <a:prstGeom prst="ellipse">
              <a:avLst/>
            </a:prstGeom>
            <a:solidFill>
              <a:srgbClr val="023E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华文仿宋" panose="02010600040101010101" pitchFamily="2" charset="-122"/>
                  <a:ea typeface="华文仿宋" panose="02010600040101010101" pitchFamily="2" charset="-122"/>
                  <a:sym typeface="Arial" panose="020B0604020202020204"/>
                </a:rPr>
                <a:t>01</a:t>
              </a:r>
              <a:endParaRPr lang="zh-CN" altLang="en-US" sz="2400" b="1" dirty="0">
                <a:solidFill>
                  <a:schemeClr val="bg1"/>
                </a:solidFill>
                <a:latin typeface="华文仿宋" panose="02010600040101010101" pitchFamily="2" charset="-122"/>
                <a:ea typeface="华文仿宋" panose="02010600040101010101" pitchFamily="2" charset="-122"/>
                <a:sym typeface="Arial" panose="020B0604020202020204"/>
              </a:endParaRPr>
            </a:p>
          </p:txBody>
        </p:sp>
        <p:sp>
          <p:nvSpPr>
            <p:cNvPr id="6" name="文本框 5">
              <a:extLst>
                <a:ext uri="{FF2B5EF4-FFF2-40B4-BE49-F238E27FC236}">
                  <a16:creationId xmlns:a16="http://schemas.microsoft.com/office/drawing/2014/main" id="{D277F21F-6012-D821-BECE-87B52755BAA1}"/>
                </a:ext>
              </a:extLst>
            </p:cNvPr>
            <p:cNvSpPr txBox="1"/>
            <p:nvPr/>
          </p:nvSpPr>
          <p:spPr>
            <a:xfrm>
              <a:off x="6464739" y="710622"/>
              <a:ext cx="3697605" cy="553998"/>
            </a:xfrm>
            <a:prstGeom prst="rect">
              <a:avLst/>
            </a:prstGeom>
            <a:noFill/>
          </p:spPr>
          <p:txBody>
            <a:bodyPr wrap="square" rtlCol="0">
              <a:spAutoFit/>
            </a:bodyPr>
            <a:lstStyle>
              <a:defPPr>
                <a:defRPr lang="zh-CN"/>
              </a:defPPr>
              <a:lvl1pPr>
                <a:defRPr sz="6600" b="1">
                  <a:latin typeface="思源宋体 CN Heavy" panose="02020900000000000000" pitchFamily="18" charset="-122"/>
                  <a:ea typeface="思源宋体 CN Heavy" panose="02020900000000000000" pitchFamily="18" charset="-122"/>
                </a:defRPr>
              </a:lvl1pPr>
            </a:lstStyle>
            <a:p>
              <a:r>
                <a:rPr lang="zh-CN" altLang="en-US" sz="3000" dirty="0">
                  <a:solidFill>
                    <a:schemeClr val="tx1">
                      <a:lumMod val="85000"/>
                      <a:lumOff val="15000"/>
                    </a:schemeClr>
                  </a:solidFill>
                  <a:latin typeface="华文仿宋" panose="02010600040101010101" pitchFamily="2" charset="-122"/>
                  <a:ea typeface="华文仿宋" panose="02010600040101010101" pitchFamily="2" charset="-122"/>
                  <a:sym typeface="Arial" panose="020B0604020202020204"/>
                </a:rPr>
                <a:t>目的及研究意义</a:t>
              </a:r>
            </a:p>
          </p:txBody>
        </p:sp>
      </p:grpSp>
      <p:grpSp>
        <p:nvGrpSpPr>
          <p:cNvPr id="9" name="组合 8">
            <a:extLst>
              <a:ext uri="{FF2B5EF4-FFF2-40B4-BE49-F238E27FC236}">
                <a16:creationId xmlns:a16="http://schemas.microsoft.com/office/drawing/2014/main" id="{02835B78-1724-6C5B-B83A-6DCF24AC8E5F}"/>
              </a:ext>
            </a:extLst>
          </p:cNvPr>
          <p:cNvGrpSpPr/>
          <p:nvPr/>
        </p:nvGrpSpPr>
        <p:grpSpPr>
          <a:xfrm>
            <a:off x="4262772" y="1749551"/>
            <a:ext cx="5511723" cy="780525"/>
            <a:chOff x="5509699" y="1775885"/>
            <a:chExt cx="5511723" cy="780525"/>
          </a:xfrm>
        </p:grpSpPr>
        <p:sp>
          <p:nvSpPr>
            <p:cNvPr id="10" name="椭圆 9">
              <a:extLst>
                <a:ext uri="{FF2B5EF4-FFF2-40B4-BE49-F238E27FC236}">
                  <a16:creationId xmlns:a16="http://schemas.microsoft.com/office/drawing/2014/main" id="{C2530CC0-E9DC-65CD-D3D7-0FDB5FD5CE4D}"/>
                </a:ext>
              </a:extLst>
            </p:cNvPr>
            <p:cNvSpPr/>
            <p:nvPr/>
          </p:nvSpPr>
          <p:spPr>
            <a:xfrm>
              <a:off x="5509699" y="1775885"/>
              <a:ext cx="821059" cy="780525"/>
            </a:xfrm>
            <a:prstGeom prst="ellipse">
              <a:avLst/>
            </a:prstGeom>
            <a:solidFill>
              <a:srgbClr val="023E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华文仿宋" panose="02010600040101010101" pitchFamily="2" charset="-122"/>
                  <a:ea typeface="华文仿宋" panose="02010600040101010101" pitchFamily="2" charset="-122"/>
                  <a:sym typeface="Arial" panose="020B0604020202020204"/>
                </a:rPr>
                <a:t>02</a:t>
              </a:r>
              <a:endParaRPr lang="zh-CN" altLang="en-US" sz="2400" b="1" dirty="0">
                <a:solidFill>
                  <a:schemeClr val="bg1"/>
                </a:solidFill>
                <a:latin typeface="华文仿宋" panose="02010600040101010101" pitchFamily="2" charset="-122"/>
                <a:ea typeface="华文仿宋" panose="02010600040101010101" pitchFamily="2" charset="-122"/>
                <a:sym typeface="Arial" panose="020B0604020202020204"/>
              </a:endParaRPr>
            </a:p>
          </p:txBody>
        </p:sp>
        <p:sp>
          <p:nvSpPr>
            <p:cNvPr id="11" name="文本框 10">
              <a:extLst>
                <a:ext uri="{FF2B5EF4-FFF2-40B4-BE49-F238E27FC236}">
                  <a16:creationId xmlns:a16="http://schemas.microsoft.com/office/drawing/2014/main" id="{ABC59049-BCA3-EB11-451D-DD0A0C2E5D7E}"/>
                </a:ext>
              </a:extLst>
            </p:cNvPr>
            <p:cNvSpPr txBox="1"/>
            <p:nvPr/>
          </p:nvSpPr>
          <p:spPr>
            <a:xfrm>
              <a:off x="6623307" y="1889972"/>
              <a:ext cx="4398115" cy="553085"/>
            </a:xfrm>
            <a:prstGeom prst="rect">
              <a:avLst/>
            </a:prstGeom>
            <a:noFill/>
          </p:spPr>
          <p:txBody>
            <a:bodyPr wrap="square" rtlCol="0">
              <a:spAutoFit/>
            </a:bodyPr>
            <a:lstStyle>
              <a:defPPr>
                <a:defRPr lang="zh-CN"/>
              </a:defPPr>
              <a:lvl1pPr>
                <a:defRPr sz="6600" b="1">
                  <a:latin typeface="思源宋体 CN Heavy" panose="02020900000000000000" pitchFamily="18" charset="-122"/>
                  <a:ea typeface="思源宋体 CN Heavy" panose="02020900000000000000" pitchFamily="18" charset="-122"/>
                </a:defRPr>
              </a:lvl1pPr>
            </a:lstStyle>
            <a:p>
              <a:r>
                <a:rPr lang="zh-CN" altLang="en-US" sz="3000" dirty="0">
                  <a:solidFill>
                    <a:schemeClr val="tx1">
                      <a:lumMod val="85000"/>
                      <a:lumOff val="15000"/>
                    </a:schemeClr>
                  </a:solidFill>
                  <a:latin typeface="华文仿宋" panose="02010600040101010101" pitchFamily="2" charset="-122"/>
                  <a:ea typeface="华文仿宋" panose="02010600040101010101" pitchFamily="2" charset="-122"/>
                  <a:sym typeface="Arial" panose="020B0604020202020204"/>
                </a:rPr>
                <a:t>研究现状</a:t>
              </a:r>
            </a:p>
          </p:txBody>
        </p:sp>
      </p:grpSp>
      <p:grpSp>
        <p:nvGrpSpPr>
          <p:cNvPr id="12" name="组合 11">
            <a:extLst>
              <a:ext uri="{FF2B5EF4-FFF2-40B4-BE49-F238E27FC236}">
                <a16:creationId xmlns:a16="http://schemas.microsoft.com/office/drawing/2014/main" id="{3C62509F-3DFE-4BBB-BBC9-5C09B9765636}"/>
              </a:ext>
            </a:extLst>
          </p:cNvPr>
          <p:cNvGrpSpPr/>
          <p:nvPr/>
        </p:nvGrpSpPr>
        <p:grpSpPr>
          <a:xfrm>
            <a:off x="4262772" y="2976804"/>
            <a:ext cx="4849495" cy="780525"/>
            <a:chOff x="5523669" y="2938303"/>
            <a:chExt cx="4849495" cy="780525"/>
          </a:xfrm>
        </p:grpSpPr>
        <p:sp>
          <p:nvSpPr>
            <p:cNvPr id="13" name="椭圆 12">
              <a:extLst>
                <a:ext uri="{FF2B5EF4-FFF2-40B4-BE49-F238E27FC236}">
                  <a16:creationId xmlns:a16="http://schemas.microsoft.com/office/drawing/2014/main" id="{E06E2636-E526-37D7-550E-57F1B955EAB4}"/>
                </a:ext>
              </a:extLst>
            </p:cNvPr>
            <p:cNvSpPr/>
            <p:nvPr/>
          </p:nvSpPr>
          <p:spPr>
            <a:xfrm>
              <a:off x="5523669" y="2938303"/>
              <a:ext cx="821059" cy="780525"/>
            </a:xfrm>
            <a:prstGeom prst="ellipse">
              <a:avLst/>
            </a:prstGeom>
            <a:solidFill>
              <a:srgbClr val="023E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华文仿宋" panose="02010600040101010101" pitchFamily="2" charset="-122"/>
                  <a:ea typeface="华文仿宋" panose="02010600040101010101" pitchFamily="2" charset="-122"/>
                  <a:sym typeface="Arial" panose="020B0604020202020204"/>
                </a:rPr>
                <a:t>03</a:t>
              </a:r>
              <a:endParaRPr lang="zh-CN" altLang="en-US" sz="2400" b="1" dirty="0">
                <a:solidFill>
                  <a:schemeClr val="bg1"/>
                </a:solidFill>
                <a:latin typeface="华文仿宋" panose="02010600040101010101" pitchFamily="2" charset="-122"/>
                <a:ea typeface="华文仿宋" panose="02010600040101010101" pitchFamily="2" charset="-122"/>
                <a:sym typeface="Arial" panose="020B0604020202020204"/>
              </a:endParaRPr>
            </a:p>
          </p:txBody>
        </p:sp>
        <p:sp>
          <p:nvSpPr>
            <p:cNvPr id="14" name="文本框 13">
              <a:extLst>
                <a:ext uri="{FF2B5EF4-FFF2-40B4-BE49-F238E27FC236}">
                  <a16:creationId xmlns:a16="http://schemas.microsoft.com/office/drawing/2014/main" id="{AD9CA67D-1791-CB10-A1F2-6FC775AD3481}"/>
                </a:ext>
              </a:extLst>
            </p:cNvPr>
            <p:cNvSpPr txBox="1"/>
            <p:nvPr/>
          </p:nvSpPr>
          <p:spPr>
            <a:xfrm>
              <a:off x="6608249" y="3044983"/>
              <a:ext cx="3764915" cy="553085"/>
            </a:xfrm>
            <a:prstGeom prst="rect">
              <a:avLst/>
            </a:prstGeom>
            <a:noFill/>
          </p:spPr>
          <p:txBody>
            <a:bodyPr wrap="square" rtlCol="0">
              <a:spAutoFit/>
            </a:bodyPr>
            <a:lstStyle>
              <a:defPPr>
                <a:defRPr lang="zh-CN"/>
              </a:defPPr>
              <a:lvl1pPr>
                <a:defRPr sz="6600" b="1">
                  <a:latin typeface="思源宋体 CN Heavy" panose="02020900000000000000" pitchFamily="18" charset="-122"/>
                  <a:ea typeface="思源宋体 CN Heavy" panose="02020900000000000000" pitchFamily="18" charset="-122"/>
                </a:defRPr>
              </a:lvl1pPr>
            </a:lstStyle>
            <a:p>
              <a:r>
                <a:rPr lang="zh-CN" altLang="en-US" sz="3000" dirty="0">
                  <a:solidFill>
                    <a:schemeClr val="tx1">
                      <a:lumMod val="85000"/>
                      <a:lumOff val="15000"/>
                    </a:schemeClr>
                  </a:solidFill>
                  <a:latin typeface="华文仿宋" panose="02010600040101010101" pitchFamily="2" charset="-122"/>
                  <a:ea typeface="华文仿宋" panose="02010600040101010101" pitchFamily="2" charset="-122"/>
                  <a:sym typeface="Arial" panose="020B0604020202020204"/>
                </a:rPr>
                <a:t>研究内容</a:t>
              </a:r>
            </a:p>
          </p:txBody>
        </p:sp>
      </p:grpSp>
      <p:grpSp>
        <p:nvGrpSpPr>
          <p:cNvPr id="15" name="组合 14">
            <a:extLst>
              <a:ext uri="{FF2B5EF4-FFF2-40B4-BE49-F238E27FC236}">
                <a16:creationId xmlns:a16="http://schemas.microsoft.com/office/drawing/2014/main" id="{F4410B96-D6D6-EB63-D3AC-FE9E5F8F4FDD}"/>
              </a:ext>
            </a:extLst>
          </p:cNvPr>
          <p:cNvGrpSpPr/>
          <p:nvPr/>
        </p:nvGrpSpPr>
        <p:grpSpPr>
          <a:xfrm>
            <a:off x="4262772" y="4217535"/>
            <a:ext cx="5980685" cy="780525"/>
            <a:chOff x="5523669" y="2938303"/>
            <a:chExt cx="5980685" cy="780525"/>
          </a:xfrm>
        </p:grpSpPr>
        <p:sp>
          <p:nvSpPr>
            <p:cNvPr id="16" name="椭圆 15">
              <a:extLst>
                <a:ext uri="{FF2B5EF4-FFF2-40B4-BE49-F238E27FC236}">
                  <a16:creationId xmlns:a16="http://schemas.microsoft.com/office/drawing/2014/main" id="{5A224810-6B4B-009A-7C0D-2ABA230DC0DC}"/>
                </a:ext>
              </a:extLst>
            </p:cNvPr>
            <p:cNvSpPr/>
            <p:nvPr/>
          </p:nvSpPr>
          <p:spPr>
            <a:xfrm>
              <a:off x="5523669" y="2938303"/>
              <a:ext cx="821059" cy="780525"/>
            </a:xfrm>
            <a:prstGeom prst="ellipse">
              <a:avLst/>
            </a:prstGeom>
            <a:solidFill>
              <a:srgbClr val="023E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华文仿宋" panose="02010600040101010101" pitchFamily="2" charset="-122"/>
                  <a:ea typeface="华文仿宋" panose="02010600040101010101" pitchFamily="2" charset="-122"/>
                  <a:sym typeface="Arial" panose="020B0604020202020204"/>
                </a:rPr>
                <a:t>04</a:t>
              </a:r>
              <a:endParaRPr lang="zh-CN" altLang="en-US" sz="2400" b="1" dirty="0">
                <a:solidFill>
                  <a:schemeClr val="bg1"/>
                </a:solidFill>
                <a:latin typeface="华文仿宋" panose="02010600040101010101" pitchFamily="2" charset="-122"/>
                <a:ea typeface="华文仿宋" panose="02010600040101010101" pitchFamily="2" charset="-122"/>
                <a:sym typeface="Arial" panose="020B0604020202020204"/>
              </a:endParaRPr>
            </a:p>
          </p:txBody>
        </p:sp>
        <p:sp>
          <p:nvSpPr>
            <p:cNvPr id="17" name="文本框 16">
              <a:extLst>
                <a:ext uri="{FF2B5EF4-FFF2-40B4-BE49-F238E27FC236}">
                  <a16:creationId xmlns:a16="http://schemas.microsoft.com/office/drawing/2014/main" id="{D0003DA0-7E96-0E64-03AA-BC82A942F477}"/>
                </a:ext>
              </a:extLst>
            </p:cNvPr>
            <p:cNvSpPr txBox="1"/>
            <p:nvPr/>
          </p:nvSpPr>
          <p:spPr>
            <a:xfrm>
              <a:off x="6608249" y="3044983"/>
              <a:ext cx="4896105" cy="553998"/>
            </a:xfrm>
            <a:prstGeom prst="rect">
              <a:avLst/>
            </a:prstGeom>
            <a:noFill/>
          </p:spPr>
          <p:txBody>
            <a:bodyPr wrap="square" rtlCol="0">
              <a:spAutoFit/>
            </a:bodyPr>
            <a:lstStyle>
              <a:defPPr>
                <a:defRPr lang="zh-CN"/>
              </a:defPPr>
              <a:lvl1pPr>
                <a:defRPr sz="6600" b="1">
                  <a:latin typeface="思源宋体 CN Heavy" panose="02020900000000000000" pitchFamily="18" charset="-122"/>
                  <a:ea typeface="思源宋体 CN Heavy" panose="02020900000000000000" pitchFamily="18" charset="-122"/>
                </a:defRPr>
              </a:lvl1pPr>
            </a:lstStyle>
            <a:p>
              <a:r>
                <a:rPr lang="zh-CN" altLang="en-US" sz="3000" dirty="0">
                  <a:solidFill>
                    <a:schemeClr val="tx1">
                      <a:lumMod val="85000"/>
                      <a:lumOff val="15000"/>
                    </a:schemeClr>
                  </a:solidFill>
                  <a:latin typeface="华文仿宋" panose="02010600040101010101" pitchFamily="2" charset="-122"/>
                  <a:ea typeface="华文仿宋" panose="02010600040101010101" pitchFamily="2" charset="-122"/>
                  <a:sym typeface="Arial" panose="020B0604020202020204"/>
                </a:rPr>
                <a:t>实行方案、进度及预期效果</a:t>
              </a:r>
            </a:p>
          </p:txBody>
        </p:sp>
      </p:grpSp>
    </p:spTree>
    <p:extLst>
      <p:ext uri="{BB962C8B-B14F-4D97-AF65-F5344CB8AC3E}">
        <p14:creationId xmlns:p14="http://schemas.microsoft.com/office/powerpoint/2010/main" val="15875687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5454498"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b="1" spc="150" dirty="0">
                <a:latin typeface="微软雅黑" panose="020B0503020204020204" pitchFamily="34" charset="-122"/>
                <a:ea typeface="微软雅黑" panose="020B0503020204020204" pitchFamily="34" charset="-122"/>
              </a:rPr>
              <a:t>附录</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RT+ANN</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6" name="文本框 5">
            <a:extLst>
              <a:ext uri="{FF2B5EF4-FFF2-40B4-BE49-F238E27FC236}">
                <a16:creationId xmlns:a16="http://schemas.microsoft.com/office/drawing/2014/main" id="{5BEB0CE7-7B31-34CD-2830-83A7242D5292}"/>
              </a:ext>
            </a:extLst>
          </p:cNvPr>
          <p:cNvSpPr txBox="1"/>
          <p:nvPr/>
        </p:nvSpPr>
        <p:spPr>
          <a:xfrm>
            <a:off x="840044" y="1412395"/>
            <a:ext cx="10234356" cy="959558"/>
          </a:xfrm>
          <a:prstGeom prst="rect">
            <a:avLst/>
          </a:prstGeom>
          <a:noFill/>
        </p:spPr>
        <p:txBody>
          <a:bodyPr wrap="square" rtlCol="0">
            <a:spAutoFit/>
          </a:bodyPr>
          <a:lstStyle/>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将传统的</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CNN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神经网络与</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DDM</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模型的变体</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Race model</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进行结合，并引入贝叶斯分布的参数使模型具有随机化的特性</a:t>
            </a:r>
          </a:p>
        </p:txBody>
      </p:sp>
      <p:pic>
        <p:nvPicPr>
          <p:cNvPr id="7" name="图片 6">
            <a:extLst>
              <a:ext uri="{FF2B5EF4-FFF2-40B4-BE49-F238E27FC236}">
                <a16:creationId xmlns:a16="http://schemas.microsoft.com/office/drawing/2014/main" id="{57B1F9EC-DB12-5A71-CF7C-8E03FD5406B9}"/>
              </a:ext>
            </a:extLst>
          </p:cNvPr>
          <p:cNvPicPr>
            <a:picLocks noChangeAspect="1"/>
          </p:cNvPicPr>
          <p:nvPr/>
        </p:nvPicPr>
        <p:blipFill>
          <a:blip r:embed="rId5"/>
          <a:stretch>
            <a:fillRect/>
          </a:stretch>
        </p:blipFill>
        <p:spPr>
          <a:xfrm>
            <a:off x="8315113" y="3177748"/>
            <a:ext cx="3364398" cy="1107645"/>
          </a:xfrm>
          <a:prstGeom prst="rect">
            <a:avLst/>
          </a:prstGeom>
        </p:spPr>
      </p:pic>
      <p:sp>
        <p:nvSpPr>
          <p:cNvPr id="9" name="文本框 8">
            <a:extLst>
              <a:ext uri="{FF2B5EF4-FFF2-40B4-BE49-F238E27FC236}">
                <a16:creationId xmlns:a16="http://schemas.microsoft.com/office/drawing/2014/main" id="{63308105-C9E4-D251-246F-DBC1CBC75E01}"/>
              </a:ext>
            </a:extLst>
          </p:cNvPr>
          <p:cNvSpPr txBox="1"/>
          <p:nvPr/>
        </p:nvSpPr>
        <p:spPr>
          <a:xfrm>
            <a:off x="556595" y="2539328"/>
            <a:ext cx="10234356" cy="1421223"/>
          </a:xfrm>
          <a:prstGeom prst="rect">
            <a:avLst/>
          </a:prstGeom>
          <a:noFill/>
        </p:spPr>
        <p:txBody>
          <a:bodyPr wrap="square" rtlCol="0">
            <a:spAutoFit/>
          </a:bodyPr>
          <a:lstStyle/>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1</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）混合的贝叶斯人工神经网络模型能够较好的预测被试的反应数据；</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2</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）混合模型的反应具有随机性的特点；</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3</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）反应的反应时特点和正确率特点之间的联系能够被较好的复现。</a:t>
            </a:r>
          </a:p>
        </p:txBody>
      </p:sp>
      <p:sp>
        <p:nvSpPr>
          <p:cNvPr id="10" name="文本框 9">
            <a:extLst>
              <a:ext uri="{FF2B5EF4-FFF2-40B4-BE49-F238E27FC236}">
                <a16:creationId xmlns:a16="http://schemas.microsoft.com/office/drawing/2014/main" id="{942EF1A2-9284-70BD-A368-2D67DED7A738}"/>
              </a:ext>
            </a:extLst>
          </p:cNvPr>
          <p:cNvSpPr txBox="1"/>
          <p:nvPr/>
        </p:nvSpPr>
        <p:spPr>
          <a:xfrm>
            <a:off x="784774" y="4007818"/>
            <a:ext cx="7334640" cy="1421223"/>
          </a:xfrm>
          <a:prstGeom prst="rect">
            <a:avLst/>
          </a:prstGeom>
          <a:noFill/>
        </p:spPr>
        <p:txBody>
          <a:bodyPr wrap="square">
            <a:spAutoFit/>
          </a:bodyPr>
          <a:lstStyle/>
          <a:p>
            <a:pPr>
              <a:lnSpc>
                <a:spcPct val="150000"/>
              </a:lnSpc>
            </a:pP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将传统人工神经网络模型与心理学传统认知模型进行结合构造新结构的混合模型是可行的，并且可以在更多维度上对实验现象做出更准确的预测。</a:t>
            </a:r>
            <a:endPar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41826361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3498567"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b="1" spc="150" dirty="0">
                <a:latin typeface="微软雅黑" panose="020B0503020204020204" pitchFamily="34" charset="-122"/>
                <a:ea typeface="微软雅黑" panose="020B0503020204020204" pitchFamily="34" charset="-122"/>
              </a:rPr>
              <a:t>附录</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DDM</a:t>
            </a: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决策模型</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8" name="文本框 7">
            <a:extLst>
              <a:ext uri="{FF2B5EF4-FFF2-40B4-BE49-F238E27FC236}">
                <a16:creationId xmlns:a16="http://schemas.microsoft.com/office/drawing/2014/main" id="{1EA1356E-4489-8838-D7AF-7CB912EA3DCD}"/>
              </a:ext>
            </a:extLst>
          </p:cNvPr>
          <p:cNvSpPr txBox="1"/>
          <p:nvPr/>
        </p:nvSpPr>
        <p:spPr>
          <a:xfrm>
            <a:off x="869327" y="1352631"/>
            <a:ext cx="8783998" cy="579005"/>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50000"/>
              </a:lnSpc>
            </a:pPr>
            <a:r>
              <a:rPr lang="zh-CN" altLang="en-US" sz="24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漂移扩散模型 </a:t>
            </a:r>
            <a:r>
              <a:rPr lang="en-US" altLang="zh-CN" sz="24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(Drift Diffusion Model DDM)</a:t>
            </a:r>
          </a:p>
        </p:txBody>
      </p:sp>
      <p:sp>
        <p:nvSpPr>
          <p:cNvPr id="9" name="文本框 8">
            <a:extLst>
              <a:ext uri="{FF2B5EF4-FFF2-40B4-BE49-F238E27FC236}">
                <a16:creationId xmlns:a16="http://schemas.microsoft.com/office/drawing/2014/main" id="{F5983EDD-9880-B7BC-6B8F-A09824EA21CC}"/>
              </a:ext>
            </a:extLst>
          </p:cNvPr>
          <p:cNvSpPr txBox="1"/>
          <p:nvPr/>
        </p:nvSpPr>
        <p:spPr>
          <a:xfrm>
            <a:off x="869327" y="1886152"/>
            <a:ext cx="6020870" cy="2806217"/>
          </a:xfrm>
          <a:prstGeom prst="rect">
            <a:avLst/>
          </a:prstGeom>
          <a:noFill/>
        </p:spPr>
        <p:txBody>
          <a:bodyPr wrap="square">
            <a:spAutoFit/>
          </a:bodyPr>
          <a:lstStyle/>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漂移率</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(drift rate, v)</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，代表接近某一阈值的平均速率，每时间单位吸收的信息的相对数量</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初始点</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(starting point) z</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，代表反应前的初始偏向</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决策阈限</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(Threshold, a)</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，两个决策阈值之间的距离</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非决策时间</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(non-decision time, t)</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，反应时的非决策部分</a:t>
            </a:r>
            <a:endParaRPr lang="en-US" altLang="zh-CN" sz="2000" b="1"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pic>
        <p:nvPicPr>
          <p:cNvPr id="6" name="图片 5">
            <a:extLst>
              <a:ext uri="{FF2B5EF4-FFF2-40B4-BE49-F238E27FC236}">
                <a16:creationId xmlns:a16="http://schemas.microsoft.com/office/drawing/2014/main" id="{3D08BE09-C914-A2B6-DDF1-AC4048D10554}"/>
              </a:ext>
            </a:extLst>
          </p:cNvPr>
          <p:cNvPicPr>
            <a:picLocks noChangeAspect="1"/>
          </p:cNvPicPr>
          <p:nvPr/>
        </p:nvPicPr>
        <p:blipFill>
          <a:blip r:embed="rId5"/>
          <a:stretch>
            <a:fillRect/>
          </a:stretch>
        </p:blipFill>
        <p:spPr>
          <a:xfrm>
            <a:off x="7035289" y="1974661"/>
            <a:ext cx="4499130" cy="2074758"/>
          </a:xfrm>
          <a:prstGeom prst="rect">
            <a:avLst/>
          </a:prstGeom>
        </p:spPr>
      </p:pic>
    </p:spTree>
    <p:extLst>
      <p:ext uri="{BB962C8B-B14F-4D97-AF65-F5344CB8AC3E}">
        <p14:creationId xmlns:p14="http://schemas.microsoft.com/office/powerpoint/2010/main" val="25424395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3498567"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b="1" spc="150" dirty="0">
                <a:latin typeface="微软雅黑" panose="020B0503020204020204" pitchFamily="34" charset="-122"/>
                <a:ea typeface="微软雅黑" panose="020B0503020204020204" pitchFamily="34" charset="-122"/>
              </a:rPr>
              <a:t>附录</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贝叶斯循环神经网络</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8" name="文本框 7">
            <a:extLst>
              <a:ext uri="{FF2B5EF4-FFF2-40B4-BE49-F238E27FC236}">
                <a16:creationId xmlns:a16="http://schemas.microsoft.com/office/drawing/2014/main" id="{1EA1356E-4489-8838-D7AF-7CB912EA3DCD}"/>
              </a:ext>
            </a:extLst>
          </p:cNvPr>
          <p:cNvSpPr txBox="1"/>
          <p:nvPr/>
        </p:nvSpPr>
        <p:spPr>
          <a:xfrm>
            <a:off x="868002" y="1398777"/>
            <a:ext cx="7176501" cy="2344553"/>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循环神经网络（</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Recurrent Neural Network</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RNN</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）是一类以序列（</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sequence</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）数据为输入，在序列的演进方向进行递归（</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recursion</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）且所有节点（循环单元）按链式连接的递归神经网络（</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recursive neural network</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en-US" altLang="zh-CN" sz="2000" b="1"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RNN</a:t>
            </a:r>
            <a:r>
              <a:rPr lang="zh-CN" altLang="en-US" sz="2000" b="1"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具有处理时序信息的能力。</a:t>
            </a:r>
            <a:endParaRPr lang="en-US" altLang="zh-CN" sz="2000" b="1"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pic>
        <p:nvPicPr>
          <p:cNvPr id="16" name="图片 15">
            <a:extLst>
              <a:ext uri="{FF2B5EF4-FFF2-40B4-BE49-F238E27FC236}">
                <a16:creationId xmlns:a16="http://schemas.microsoft.com/office/drawing/2014/main" id="{0B225F05-CB1F-7424-613D-7371289D2B89}"/>
              </a:ext>
            </a:extLst>
          </p:cNvPr>
          <p:cNvPicPr>
            <a:picLocks noChangeAspect="1"/>
          </p:cNvPicPr>
          <p:nvPr/>
        </p:nvPicPr>
        <p:blipFill>
          <a:blip r:embed="rId5"/>
          <a:stretch>
            <a:fillRect/>
          </a:stretch>
        </p:blipFill>
        <p:spPr>
          <a:xfrm>
            <a:off x="8044504" y="1521244"/>
            <a:ext cx="3152527" cy="3596146"/>
          </a:xfrm>
          <a:prstGeom prst="rect">
            <a:avLst/>
          </a:prstGeom>
        </p:spPr>
      </p:pic>
      <p:pic>
        <p:nvPicPr>
          <p:cNvPr id="18" name="图片 17">
            <a:extLst>
              <a:ext uri="{FF2B5EF4-FFF2-40B4-BE49-F238E27FC236}">
                <a16:creationId xmlns:a16="http://schemas.microsoft.com/office/drawing/2014/main" id="{1835C4CF-2E94-00EF-1E16-4E29BD2CD5EC}"/>
              </a:ext>
            </a:extLst>
          </p:cNvPr>
          <p:cNvPicPr>
            <a:picLocks noChangeAspect="1"/>
          </p:cNvPicPr>
          <p:nvPr/>
        </p:nvPicPr>
        <p:blipFill>
          <a:blip r:embed="rId6"/>
          <a:stretch>
            <a:fillRect/>
          </a:stretch>
        </p:blipFill>
        <p:spPr>
          <a:xfrm>
            <a:off x="936485" y="3817478"/>
            <a:ext cx="4648489" cy="1389203"/>
          </a:xfrm>
          <a:prstGeom prst="rect">
            <a:avLst/>
          </a:prstGeom>
        </p:spPr>
      </p:pic>
    </p:spTree>
    <p:extLst>
      <p:ext uri="{BB962C8B-B14F-4D97-AF65-F5344CB8AC3E}">
        <p14:creationId xmlns:p14="http://schemas.microsoft.com/office/powerpoint/2010/main" val="12348465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3498567"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b="1" spc="150" dirty="0">
                <a:latin typeface="微软雅黑" panose="020B0503020204020204" pitchFamily="34" charset="-122"/>
                <a:ea typeface="微软雅黑" panose="020B0503020204020204" pitchFamily="34" charset="-122"/>
              </a:rPr>
              <a:t>附录</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贝叶斯循环神经网络</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8" name="文本框 7">
            <a:extLst>
              <a:ext uri="{FF2B5EF4-FFF2-40B4-BE49-F238E27FC236}">
                <a16:creationId xmlns:a16="http://schemas.microsoft.com/office/drawing/2014/main" id="{1EA1356E-4489-8838-D7AF-7CB912EA3DCD}"/>
              </a:ext>
            </a:extLst>
          </p:cNvPr>
          <p:cNvSpPr txBox="1"/>
          <p:nvPr/>
        </p:nvSpPr>
        <p:spPr>
          <a:xfrm>
            <a:off x="868002" y="1398777"/>
            <a:ext cx="10278969" cy="959558"/>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传统的人工</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神经</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网络经过训练后有固定的网络参数，这使得相同的刺激输入具有同样的输出结果，这与人类的认知过程不符。</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pic>
        <p:nvPicPr>
          <p:cNvPr id="6" name="图片 5">
            <a:extLst>
              <a:ext uri="{FF2B5EF4-FFF2-40B4-BE49-F238E27FC236}">
                <a16:creationId xmlns:a16="http://schemas.microsoft.com/office/drawing/2014/main" id="{C4DB9301-EA10-366B-8E38-71DFEFE3E715}"/>
              </a:ext>
            </a:extLst>
          </p:cNvPr>
          <p:cNvPicPr>
            <a:picLocks noChangeAspect="1"/>
          </p:cNvPicPr>
          <p:nvPr/>
        </p:nvPicPr>
        <p:blipFill>
          <a:blip r:embed="rId5"/>
          <a:stretch>
            <a:fillRect/>
          </a:stretch>
        </p:blipFill>
        <p:spPr>
          <a:xfrm>
            <a:off x="6504947" y="2148115"/>
            <a:ext cx="4264494" cy="3037108"/>
          </a:xfrm>
          <a:prstGeom prst="rect">
            <a:avLst/>
          </a:prstGeom>
        </p:spPr>
      </p:pic>
      <p:sp>
        <p:nvSpPr>
          <p:cNvPr id="7" name="文本框 6">
            <a:extLst>
              <a:ext uri="{FF2B5EF4-FFF2-40B4-BE49-F238E27FC236}">
                <a16:creationId xmlns:a16="http://schemas.microsoft.com/office/drawing/2014/main" id="{1FF1C7DD-EE8A-442E-56D7-2DCEA9A4E742}"/>
              </a:ext>
            </a:extLst>
          </p:cNvPr>
          <p:cNvSpPr txBox="1"/>
          <p:nvPr/>
        </p:nvSpPr>
        <p:spPr>
          <a:xfrm>
            <a:off x="1621022" y="3510169"/>
            <a:ext cx="3775393" cy="523220"/>
          </a:xfrm>
          <a:prstGeom prst="rect">
            <a:avLst/>
          </a:prstGeom>
          <a:noFill/>
        </p:spPr>
        <p:txBody>
          <a:bodyPr wrap="none" rtlCol="0">
            <a:spAutoFit/>
          </a:bodyPr>
          <a:lstStyle/>
          <a:p>
            <a:r>
              <a:rPr lang="zh-CN" altLang="en-US" sz="2800" dirty="0">
                <a:latin typeface="黑体" panose="02010609060101010101" pitchFamily="49" charset="-122"/>
                <a:ea typeface="黑体" panose="02010609060101010101" pitchFamily="49" charset="-122"/>
              </a:rPr>
              <a:t>训练后确定的网络参数</a:t>
            </a:r>
          </a:p>
        </p:txBody>
      </p:sp>
    </p:spTree>
    <p:extLst>
      <p:ext uri="{BB962C8B-B14F-4D97-AF65-F5344CB8AC3E}">
        <p14:creationId xmlns:p14="http://schemas.microsoft.com/office/powerpoint/2010/main" val="21202853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3498567"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b="1" spc="150" dirty="0">
                <a:latin typeface="微软雅黑" panose="020B0503020204020204" pitchFamily="34" charset="-122"/>
                <a:ea typeface="微软雅黑" panose="020B0503020204020204" pitchFamily="34" charset="-122"/>
              </a:rPr>
              <a:t>附录</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贝叶斯循环神经网络</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8" name="文本框 7">
            <a:extLst>
              <a:ext uri="{FF2B5EF4-FFF2-40B4-BE49-F238E27FC236}">
                <a16:creationId xmlns:a16="http://schemas.microsoft.com/office/drawing/2014/main" id="{1EA1356E-4489-8838-D7AF-7CB912EA3DCD}"/>
              </a:ext>
            </a:extLst>
          </p:cNvPr>
          <p:cNvSpPr txBox="1"/>
          <p:nvPr/>
        </p:nvSpPr>
        <p:spPr>
          <a:xfrm>
            <a:off x="868002" y="1398777"/>
            <a:ext cx="8783998" cy="497893"/>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基于贝叶斯概率分布的神经网络，指的是为神经网络的权重引入不确定。</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pic>
        <p:nvPicPr>
          <p:cNvPr id="6" name="图片 5">
            <a:extLst>
              <a:ext uri="{FF2B5EF4-FFF2-40B4-BE49-F238E27FC236}">
                <a16:creationId xmlns:a16="http://schemas.microsoft.com/office/drawing/2014/main" id="{7BEE3069-D9A0-0944-6996-670F99F263D1}"/>
              </a:ext>
            </a:extLst>
          </p:cNvPr>
          <p:cNvPicPr>
            <a:picLocks noChangeAspect="1"/>
          </p:cNvPicPr>
          <p:nvPr/>
        </p:nvPicPr>
        <p:blipFill>
          <a:blip r:embed="rId5"/>
          <a:stretch>
            <a:fillRect/>
          </a:stretch>
        </p:blipFill>
        <p:spPr>
          <a:xfrm>
            <a:off x="5972536" y="2637558"/>
            <a:ext cx="5706975" cy="2671902"/>
          </a:xfrm>
          <a:prstGeom prst="rect">
            <a:avLst/>
          </a:prstGeom>
        </p:spPr>
      </p:pic>
      <p:sp>
        <p:nvSpPr>
          <p:cNvPr id="9" name="文本框 8">
            <a:extLst>
              <a:ext uri="{FF2B5EF4-FFF2-40B4-BE49-F238E27FC236}">
                <a16:creationId xmlns:a16="http://schemas.microsoft.com/office/drawing/2014/main" id="{F5983EDD-9880-B7BC-6B8F-A09824EA21CC}"/>
              </a:ext>
            </a:extLst>
          </p:cNvPr>
          <p:cNvSpPr txBox="1"/>
          <p:nvPr/>
        </p:nvSpPr>
        <p:spPr>
          <a:xfrm>
            <a:off x="869327" y="2101123"/>
            <a:ext cx="5103209" cy="2344553"/>
          </a:xfrm>
          <a:prstGeom prst="rect">
            <a:avLst/>
          </a:prstGeom>
          <a:noFill/>
        </p:spPr>
        <p:txBody>
          <a:bodyPr wrap="square">
            <a:spAutoFit/>
          </a:bodyPr>
          <a:lstStyle/>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集成（</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ensemble</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）某权重分布上的无穷多组神经网络进行预测的神经网络。</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贝叶斯参数的加入使得神经网络具有更好模拟真实决策者的不确定行为的能力</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(Rafiei</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等</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 2023)</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b="1"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10" name="文本框 9">
            <a:extLst>
              <a:ext uri="{FF2B5EF4-FFF2-40B4-BE49-F238E27FC236}">
                <a16:creationId xmlns:a16="http://schemas.microsoft.com/office/drawing/2014/main" id="{D2006DC8-CE12-193E-E302-D7533EFF83DE}"/>
              </a:ext>
            </a:extLst>
          </p:cNvPr>
          <p:cNvSpPr txBox="1"/>
          <p:nvPr/>
        </p:nvSpPr>
        <p:spPr>
          <a:xfrm>
            <a:off x="6329374" y="2059797"/>
            <a:ext cx="1980029" cy="707886"/>
          </a:xfrm>
          <a:prstGeom prst="rect">
            <a:avLst/>
          </a:prstGeom>
          <a:noFill/>
        </p:spPr>
        <p:txBody>
          <a:bodyPr wrap="none" rtlCol="0">
            <a:spAutoFit/>
          </a:bodyPr>
          <a:lstStyle/>
          <a:p>
            <a:pPr algn="ctr"/>
            <a:r>
              <a:rPr lang="zh-CN" altLang="en-US" sz="2000" dirty="0">
                <a:latin typeface="仿宋" panose="02010609060101010101" pitchFamily="49" charset="-122"/>
                <a:ea typeface="仿宋" panose="02010609060101010101" pitchFamily="49" charset="-122"/>
              </a:rPr>
              <a:t>传统神经网络</a:t>
            </a:r>
            <a:endParaRPr lang="en-US" altLang="zh-CN" sz="2000" dirty="0">
              <a:latin typeface="仿宋" panose="02010609060101010101" pitchFamily="49" charset="-122"/>
              <a:ea typeface="仿宋" panose="02010609060101010101" pitchFamily="49" charset="-122"/>
            </a:endParaRPr>
          </a:p>
          <a:p>
            <a:pPr algn="ctr"/>
            <a:r>
              <a:rPr lang="zh-CN" altLang="en-US" sz="2000" dirty="0">
                <a:latin typeface="仿宋" panose="02010609060101010101" pitchFamily="49" charset="-122"/>
                <a:ea typeface="仿宋" panose="02010609060101010101" pitchFamily="49" charset="-122"/>
              </a:rPr>
              <a:t>确定的网络参数</a:t>
            </a:r>
          </a:p>
        </p:txBody>
      </p:sp>
      <p:sp>
        <p:nvSpPr>
          <p:cNvPr id="11" name="文本框 10">
            <a:extLst>
              <a:ext uri="{FF2B5EF4-FFF2-40B4-BE49-F238E27FC236}">
                <a16:creationId xmlns:a16="http://schemas.microsoft.com/office/drawing/2014/main" id="{561E78F1-AD56-AB16-C4D3-E86E64B7A9EB}"/>
              </a:ext>
            </a:extLst>
          </p:cNvPr>
          <p:cNvSpPr txBox="1"/>
          <p:nvPr/>
        </p:nvSpPr>
        <p:spPr>
          <a:xfrm>
            <a:off x="8846636" y="2016772"/>
            <a:ext cx="2749471" cy="707886"/>
          </a:xfrm>
          <a:prstGeom prst="rect">
            <a:avLst/>
          </a:prstGeom>
          <a:noFill/>
        </p:spPr>
        <p:txBody>
          <a:bodyPr wrap="none" rtlCol="0">
            <a:spAutoFit/>
          </a:bodyPr>
          <a:lstStyle/>
          <a:p>
            <a:pPr algn="ctr"/>
            <a:r>
              <a:rPr lang="zh-CN" altLang="en-US" sz="2000" dirty="0">
                <a:latin typeface="仿宋" panose="02010609060101010101" pitchFamily="49" charset="-122"/>
                <a:ea typeface="仿宋" panose="02010609060101010101" pitchFamily="49" charset="-122"/>
              </a:rPr>
              <a:t>贝叶斯神经网络</a:t>
            </a:r>
            <a:endParaRPr lang="en-US" altLang="zh-CN" sz="2000" dirty="0">
              <a:latin typeface="仿宋" panose="02010609060101010101" pitchFamily="49" charset="-122"/>
              <a:ea typeface="仿宋" panose="02010609060101010101" pitchFamily="49" charset="-122"/>
            </a:endParaRPr>
          </a:p>
          <a:p>
            <a:pPr algn="ctr"/>
            <a:r>
              <a:rPr lang="zh-CN" altLang="en-US" sz="2000" dirty="0">
                <a:latin typeface="仿宋" panose="02010609060101010101" pitchFamily="49" charset="-122"/>
                <a:ea typeface="仿宋" panose="02010609060101010101" pitchFamily="49" charset="-122"/>
              </a:rPr>
              <a:t>不确定的网络参数分布</a:t>
            </a:r>
          </a:p>
        </p:txBody>
      </p:sp>
    </p:spTree>
    <p:extLst>
      <p:ext uri="{BB962C8B-B14F-4D97-AF65-F5344CB8AC3E}">
        <p14:creationId xmlns:p14="http://schemas.microsoft.com/office/powerpoint/2010/main" val="7947754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8" y="195002"/>
            <a:ext cx="6534075" cy="13849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b="1" spc="150" dirty="0">
                <a:latin typeface="微软雅黑" panose="020B0503020204020204" pitchFamily="34" charset="-122"/>
                <a:ea typeface="微软雅黑" panose="020B0503020204020204" pitchFamily="34" charset="-122"/>
              </a:rPr>
              <a:t>附录</a:t>
            </a:r>
            <a:endParaRPr lang="en-US" altLang="zh-CN" sz="3200" b="1" spc="150" dirty="0">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15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备选编码方案</a:t>
            </a:r>
            <a:endParaRPr kumimoji="0" lang="zh-CN" altLang="en-US" sz="3200" b="1" i="0" u="none" strike="noStrike" kern="1200" cap="none" spc="15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6" name="文本框 5">
            <a:extLst>
              <a:ext uri="{FF2B5EF4-FFF2-40B4-BE49-F238E27FC236}">
                <a16:creationId xmlns:a16="http://schemas.microsoft.com/office/drawing/2014/main" id="{5BEB0CE7-7B31-34CD-2830-83A7242D5292}"/>
              </a:ext>
            </a:extLst>
          </p:cNvPr>
          <p:cNvSpPr txBox="1"/>
          <p:nvPr/>
        </p:nvSpPr>
        <p:spPr>
          <a:xfrm>
            <a:off x="840044" y="1412395"/>
            <a:ext cx="9673947" cy="1421223"/>
          </a:xfrm>
          <a:prstGeom prst="rect">
            <a:avLst/>
          </a:prstGeom>
          <a:noFill/>
        </p:spPr>
        <p:txBody>
          <a:bodyPr wrap="square" rtlCol="0">
            <a:spAutoFit/>
          </a:bodyPr>
          <a:lstStyle/>
          <a:p>
            <a:pPr>
              <a:lnSpc>
                <a:spcPct val="150000"/>
              </a:lnSpc>
            </a:pP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(1)</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多通道编码</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(2)CNN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与</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RNN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嵌合的神经网络</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(3)</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采用预训练的图像识别模型抽取实验流程的特征。</a:t>
            </a:r>
            <a:r>
              <a:rPr lang="en-US" altLang="zh-CN" sz="2000" b="1" i="0" dirty="0" err="1">
                <a:solidFill>
                  <a:srgbClr val="191B1F"/>
                </a:solidFill>
                <a:effectLst/>
                <a:latin typeface="-apple-system"/>
              </a:rPr>
              <a:t>AlexNet</a:t>
            </a:r>
            <a:r>
              <a:rPr lang="en-US" altLang="zh-CN" sz="2000" b="1" i="0" dirty="0">
                <a:solidFill>
                  <a:srgbClr val="191B1F"/>
                </a:solidFill>
                <a:effectLst/>
                <a:latin typeface="-apple-system"/>
              </a:rPr>
              <a:t>/</a:t>
            </a:r>
            <a:r>
              <a:rPr lang="en-US" altLang="zh-CN" sz="2000" b="1" i="0" dirty="0" err="1">
                <a:solidFill>
                  <a:srgbClr val="191B1F"/>
                </a:solidFill>
                <a:effectLst/>
                <a:latin typeface="-apple-system"/>
              </a:rPr>
              <a:t>GoogLeNet</a:t>
            </a:r>
            <a:r>
              <a:rPr lang="en-US" altLang="zh-CN" sz="2000" b="1" i="0" dirty="0">
                <a:solidFill>
                  <a:srgbClr val="191B1F"/>
                </a:solidFill>
                <a:effectLst/>
                <a:latin typeface="-apple-system"/>
              </a:rPr>
              <a:t>/ResNet-50</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pic>
        <p:nvPicPr>
          <p:cNvPr id="3" name="图片 2" descr="图示&#10;&#10;描述已自动生成">
            <a:extLst>
              <a:ext uri="{FF2B5EF4-FFF2-40B4-BE49-F238E27FC236}">
                <a16:creationId xmlns:a16="http://schemas.microsoft.com/office/drawing/2014/main" id="{29D65D21-CA5B-6FAA-E524-91CA7695A3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554" y="2885717"/>
            <a:ext cx="3646892" cy="2481913"/>
          </a:xfrm>
          <a:prstGeom prst="rect">
            <a:avLst/>
          </a:prstGeom>
        </p:spPr>
      </p:pic>
      <p:sp>
        <p:nvSpPr>
          <p:cNvPr id="8" name="矩形 7">
            <a:extLst>
              <a:ext uri="{FF2B5EF4-FFF2-40B4-BE49-F238E27FC236}">
                <a16:creationId xmlns:a16="http://schemas.microsoft.com/office/drawing/2014/main" id="{FCCDB50D-428F-F16E-D20C-C56B15D2F6A2}"/>
              </a:ext>
            </a:extLst>
          </p:cNvPr>
          <p:cNvSpPr/>
          <p:nvPr/>
        </p:nvSpPr>
        <p:spPr>
          <a:xfrm>
            <a:off x="995165" y="3286438"/>
            <a:ext cx="798490" cy="44405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通道</a:t>
            </a:r>
            <a:r>
              <a:rPr lang="en-US" altLang="zh-CN" dirty="0">
                <a:solidFill>
                  <a:schemeClr val="tx1"/>
                </a:solidFill>
              </a:rPr>
              <a:t>1</a:t>
            </a:r>
            <a:endParaRPr lang="zh-CN" altLang="en-US" dirty="0">
              <a:solidFill>
                <a:schemeClr val="tx1"/>
              </a:solidFill>
            </a:endParaRPr>
          </a:p>
        </p:txBody>
      </p:sp>
      <p:sp>
        <p:nvSpPr>
          <p:cNvPr id="9" name="矩形 8">
            <a:extLst>
              <a:ext uri="{FF2B5EF4-FFF2-40B4-BE49-F238E27FC236}">
                <a16:creationId xmlns:a16="http://schemas.microsoft.com/office/drawing/2014/main" id="{D6E52DB5-4A94-101C-343C-3C0A17A9BEF9}"/>
              </a:ext>
            </a:extLst>
          </p:cNvPr>
          <p:cNvSpPr/>
          <p:nvPr/>
        </p:nvSpPr>
        <p:spPr>
          <a:xfrm>
            <a:off x="2009699" y="3286438"/>
            <a:ext cx="798490" cy="44405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通道</a:t>
            </a:r>
            <a:r>
              <a:rPr lang="en-US" altLang="zh-CN" dirty="0">
                <a:solidFill>
                  <a:schemeClr val="tx1"/>
                </a:solidFill>
              </a:rPr>
              <a:t>2</a:t>
            </a:r>
            <a:endParaRPr lang="zh-CN" altLang="en-US" dirty="0">
              <a:solidFill>
                <a:schemeClr val="tx1"/>
              </a:solidFill>
            </a:endParaRPr>
          </a:p>
        </p:txBody>
      </p:sp>
      <p:sp>
        <p:nvSpPr>
          <p:cNvPr id="10" name="文本框 9">
            <a:extLst>
              <a:ext uri="{FF2B5EF4-FFF2-40B4-BE49-F238E27FC236}">
                <a16:creationId xmlns:a16="http://schemas.microsoft.com/office/drawing/2014/main" id="{DD2F739D-A9CA-33B8-7B73-16F8A3CA942A}"/>
              </a:ext>
            </a:extLst>
          </p:cNvPr>
          <p:cNvSpPr txBox="1"/>
          <p:nvPr/>
        </p:nvSpPr>
        <p:spPr>
          <a:xfrm>
            <a:off x="1176064" y="3869893"/>
            <a:ext cx="2518638" cy="1384995"/>
          </a:xfrm>
          <a:prstGeom prst="rect">
            <a:avLst/>
          </a:prstGeom>
          <a:noFill/>
        </p:spPr>
        <p:txBody>
          <a:bodyPr wrap="none" rtlCol="0">
            <a:spAutoFit/>
          </a:bodyPr>
          <a:lstStyle/>
          <a:p>
            <a:r>
              <a:rPr lang="en-US" altLang="zh-CN" sz="2800" dirty="0">
                <a:latin typeface="黑体" panose="02010609060101010101" pitchFamily="49" charset="-122"/>
                <a:ea typeface="黑体" panose="02010609060101010101" pitchFamily="49" charset="-122"/>
              </a:rPr>
              <a:t>0     1   A B</a:t>
            </a:r>
          </a:p>
          <a:p>
            <a:r>
              <a:rPr lang="en-US" altLang="zh-CN" sz="2800" dirty="0">
                <a:latin typeface="黑体" panose="02010609060101010101" pitchFamily="49" charset="-122"/>
                <a:ea typeface="黑体" panose="02010609060101010101" pitchFamily="49" charset="-122"/>
              </a:rPr>
              <a:t>2     2   C </a:t>
            </a:r>
            <a:r>
              <a:rPr lang="en-US" altLang="zh-CN" sz="2800" dirty="0" err="1">
                <a:latin typeface="黑体" panose="02010609060101010101" pitchFamily="49" charset="-122"/>
                <a:ea typeface="黑体" panose="02010609060101010101" pitchFamily="49" charset="-122"/>
              </a:rPr>
              <a:t>C</a:t>
            </a:r>
            <a:endParaRPr lang="zh-CN" altLang="en-US" sz="2800" dirty="0">
              <a:latin typeface="黑体" panose="02010609060101010101" pitchFamily="49" charset="-122"/>
              <a:ea typeface="黑体" panose="02010609060101010101" pitchFamily="49" charset="-122"/>
            </a:endParaRPr>
          </a:p>
          <a:p>
            <a:r>
              <a:rPr lang="en-US" altLang="zh-CN" sz="2800" dirty="0">
                <a:latin typeface="黑体" panose="02010609060101010101" pitchFamily="49" charset="-122"/>
                <a:ea typeface="黑体" panose="02010609060101010101" pitchFamily="49" charset="-122"/>
              </a:rPr>
              <a:t>1     2   B C</a:t>
            </a:r>
            <a:endParaRPr lang="zh-CN" altLang="en-US" sz="2800" dirty="0">
              <a:latin typeface="黑体" panose="02010609060101010101" pitchFamily="49" charset="-122"/>
              <a:ea typeface="黑体" panose="02010609060101010101" pitchFamily="49" charset="-122"/>
            </a:endParaRPr>
          </a:p>
        </p:txBody>
      </p:sp>
      <p:sp>
        <p:nvSpPr>
          <p:cNvPr id="14" name="矩形 13">
            <a:extLst>
              <a:ext uri="{FF2B5EF4-FFF2-40B4-BE49-F238E27FC236}">
                <a16:creationId xmlns:a16="http://schemas.microsoft.com/office/drawing/2014/main" id="{A03322CC-8D2D-2F51-C808-29C2A080D626}"/>
              </a:ext>
            </a:extLst>
          </p:cNvPr>
          <p:cNvSpPr/>
          <p:nvPr/>
        </p:nvSpPr>
        <p:spPr>
          <a:xfrm>
            <a:off x="9294042" y="2974070"/>
            <a:ext cx="524491" cy="4913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a:extLst>
              <a:ext uri="{FF2B5EF4-FFF2-40B4-BE49-F238E27FC236}">
                <a16:creationId xmlns:a16="http://schemas.microsoft.com/office/drawing/2014/main" id="{B7DCA77D-A7F6-E436-CA14-D17D41E33CC2}"/>
              </a:ext>
            </a:extLst>
          </p:cNvPr>
          <p:cNvSpPr/>
          <p:nvPr/>
        </p:nvSpPr>
        <p:spPr>
          <a:xfrm>
            <a:off x="10067077" y="2948262"/>
            <a:ext cx="574719" cy="51965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0A64B3AA-3846-D80F-7036-3EE687A2E473}"/>
              </a:ext>
            </a:extLst>
          </p:cNvPr>
          <p:cNvSpPr txBox="1"/>
          <p:nvPr/>
        </p:nvSpPr>
        <p:spPr>
          <a:xfrm>
            <a:off x="8386737" y="3803286"/>
            <a:ext cx="2877711" cy="1384995"/>
          </a:xfrm>
          <a:prstGeom prst="rect">
            <a:avLst/>
          </a:prstGeom>
          <a:noFill/>
        </p:spPr>
        <p:txBody>
          <a:bodyPr wrap="none" rtlCol="0">
            <a:spAutoFit/>
          </a:bodyPr>
          <a:lstStyle/>
          <a:p>
            <a:r>
              <a:rPr lang="zh-CN" altLang="en-US" sz="2800" dirty="0">
                <a:latin typeface="黑体" panose="02010609060101010101" pitchFamily="49" charset="-122"/>
                <a:ea typeface="黑体" panose="02010609060101010101" pitchFamily="49" charset="-122"/>
              </a:rPr>
              <a:t>边</a:t>
            </a:r>
            <a:r>
              <a:rPr lang="en-US" altLang="zh-CN" sz="2800" dirty="0">
                <a:latin typeface="黑体" panose="02010609060101010101" pitchFamily="49" charset="-122"/>
                <a:ea typeface="黑体" panose="02010609060101010101" pitchFamily="49" charset="-122"/>
              </a:rPr>
              <a:t>    4   3   1</a:t>
            </a:r>
          </a:p>
          <a:p>
            <a:r>
              <a:rPr lang="zh-CN" altLang="en-US" sz="2800" dirty="0">
                <a:latin typeface="黑体" panose="02010609060101010101" pitchFamily="49" charset="-122"/>
                <a:ea typeface="黑体" panose="02010609060101010101" pitchFamily="49" charset="-122"/>
              </a:rPr>
              <a:t>角</a:t>
            </a:r>
            <a:r>
              <a:rPr lang="en-US" altLang="zh-CN" sz="2800" dirty="0">
                <a:latin typeface="黑体" panose="02010609060101010101" pitchFamily="49" charset="-122"/>
                <a:ea typeface="黑体" panose="02010609060101010101" pitchFamily="49" charset="-122"/>
              </a:rPr>
              <a:t>    4   3   0</a:t>
            </a:r>
            <a:endParaRPr lang="zh-CN" altLang="en-US" sz="2800" dirty="0">
              <a:latin typeface="黑体" panose="02010609060101010101" pitchFamily="49" charset="-122"/>
              <a:ea typeface="黑体" panose="02010609060101010101" pitchFamily="49" charset="-122"/>
            </a:endParaRPr>
          </a:p>
          <a:p>
            <a:r>
              <a:rPr lang="zh-CN" altLang="en-US" sz="2800" dirty="0">
                <a:latin typeface="黑体" panose="02010609060101010101" pitchFamily="49" charset="-122"/>
                <a:ea typeface="黑体" panose="02010609060101010101" pitchFamily="49" charset="-122"/>
              </a:rPr>
              <a:t>封闭</a:t>
            </a:r>
            <a:r>
              <a:rPr lang="en-US" altLang="zh-CN" sz="2800" dirty="0">
                <a:latin typeface="黑体" panose="02010609060101010101" pitchFamily="49" charset="-122"/>
                <a:ea typeface="黑体" panose="02010609060101010101" pitchFamily="49" charset="-122"/>
              </a:rPr>
              <a:t>  1   1   1</a:t>
            </a:r>
            <a:endParaRPr lang="zh-CN" altLang="en-US" sz="2800" dirty="0">
              <a:latin typeface="黑体" panose="02010609060101010101" pitchFamily="49" charset="-122"/>
              <a:ea typeface="黑体" panose="02010609060101010101" pitchFamily="49" charset="-122"/>
            </a:endParaRPr>
          </a:p>
        </p:txBody>
      </p:sp>
      <p:sp>
        <p:nvSpPr>
          <p:cNvPr id="17" name="椭圆 16">
            <a:extLst>
              <a:ext uri="{FF2B5EF4-FFF2-40B4-BE49-F238E27FC236}">
                <a16:creationId xmlns:a16="http://schemas.microsoft.com/office/drawing/2014/main" id="{BD169FDC-C6CB-8FA3-0EBB-5612A02B417B}"/>
              </a:ext>
            </a:extLst>
          </p:cNvPr>
          <p:cNvSpPr/>
          <p:nvPr/>
        </p:nvSpPr>
        <p:spPr>
          <a:xfrm>
            <a:off x="10839423" y="2879164"/>
            <a:ext cx="643702" cy="64370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734358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5454498"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b="1" spc="150" dirty="0">
                <a:latin typeface="微软雅黑" panose="020B0503020204020204" pitchFamily="34" charset="-122"/>
                <a:ea typeface="微软雅黑" panose="020B0503020204020204" pitchFamily="34" charset="-122"/>
              </a:rPr>
              <a:t>附录</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基于人工神经网络的进一步研究</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6" name="文本框 5">
            <a:extLst>
              <a:ext uri="{FF2B5EF4-FFF2-40B4-BE49-F238E27FC236}">
                <a16:creationId xmlns:a16="http://schemas.microsoft.com/office/drawing/2014/main" id="{5BEB0CE7-7B31-34CD-2830-83A7242D5292}"/>
              </a:ext>
            </a:extLst>
          </p:cNvPr>
          <p:cNvSpPr txBox="1"/>
          <p:nvPr/>
        </p:nvSpPr>
        <p:spPr>
          <a:xfrm>
            <a:off x="840045" y="1412395"/>
            <a:ext cx="4843560" cy="3267882"/>
          </a:xfrm>
          <a:prstGeom prst="rect">
            <a:avLst/>
          </a:prstGeom>
          <a:noFill/>
        </p:spPr>
        <p:txBody>
          <a:bodyPr wrap="square" rtlCol="0">
            <a:spAutoFit/>
          </a:bodyPr>
          <a:lstStyle/>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基于人工神经网络的模型能对实验数据进行灵活的描述，通过对特定参数的修改，破坏，以及进一步训练，能够使网络的结构和功能发生变化，这使的我们能够建立网络结构与认知过程的联系。</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通过人工神经网络的结构和功能特点来考察认知活动的功能和特点。</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pic>
        <p:nvPicPr>
          <p:cNvPr id="7" name="图片 6">
            <a:extLst>
              <a:ext uri="{FF2B5EF4-FFF2-40B4-BE49-F238E27FC236}">
                <a16:creationId xmlns:a16="http://schemas.microsoft.com/office/drawing/2014/main" id="{24A4531B-F4E0-078D-DD8D-E7DAD61704EB}"/>
              </a:ext>
            </a:extLst>
          </p:cNvPr>
          <p:cNvPicPr>
            <a:picLocks noChangeAspect="1"/>
          </p:cNvPicPr>
          <p:nvPr/>
        </p:nvPicPr>
        <p:blipFill>
          <a:blip r:embed="rId5"/>
          <a:stretch>
            <a:fillRect/>
          </a:stretch>
        </p:blipFill>
        <p:spPr>
          <a:xfrm>
            <a:off x="5683666" y="1795059"/>
            <a:ext cx="5668289" cy="3267881"/>
          </a:xfrm>
          <a:prstGeom prst="rect">
            <a:avLst/>
          </a:prstGeom>
        </p:spPr>
      </p:pic>
    </p:spTree>
    <p:extLst>
      <p:ext uri="{BB962C8B-B14F-4D97-AF65-F5344CB8AC3E}">
        <p14:creationId xmlns:p14="http://schemas.microsoft.com/office/powerpoint/2010/main" val="4281506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34743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endParaRPr>
          </a:p>
        </p:txBody>
      </p:sp>
      <p:sp>
        <p:nvSpPr>
          <p:cNvPr id="58" name="文本框 57">
            <a:extLst>
              <a:ext uri="{FF2B5EF4-FFF2-40B4-BE49-F238E27FC236}">
                <a16:creationId xmlns:a16="http://schemas.microsoft.com/office/drawing/2014/main" id="{7C05324A-0A4A-1D59-F72E-D3F2AAD3071C}"/>
              </a:ext>
            </a:extLst>
          </p:cNvPr>
          <p:cNvSpPr txBox="1"/>
          <p:nvPr/>
        </p:nvSpPr>
        <p:spPr>
          <a:xfrm>
            <a:off x="846032" y="1109860"/>
            <a:ext cx="8250592" cy="824136"/>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200000"/>
              </a:lnSpc>
            </a:pPr>
            <a:r>
              <a:rPr lang="zh-CN" altLang="en-US" sz="2800" kern="100" dirty="0">
                <a:latin typeface="黑体" panose="02010609060101010101" pitchFamily="49" charset="-122"/>
                <a:ea typeface="黑体" panose="02010609060101010101" pitchFamily="49" charset="-122"/>
                <a:cs typeface="宋体" panose="02010600030101010101" pitchFamily="2" charset="-122"/>
              </a:rPr>
              <a:t>决策</a:t>
            </a:r>
            <a:endParaRPr lang="en-US" altLang="zh-CN" sz="2800" kern="100" dirty="0">
              <a:latin typeface="黑体" panose="02010609060101010101" pitchFamily="49" charset="-122"/>
              <a:ea typeface="黑体" panose="02010609060101010101" pitchFamily="49" charset="-122"/>
              <a:cs typeface="宋体" panose="02010600030101010101" pitchFamily="2" charset="-122"/>
            </a:endParaRPr>
          </a:p>
        </p:txBody>
      </p:sp>
      <p:sp>
        <p:nvSpPr>
          <p:cNvPr id="64" name="矩形: 圆角 63">
            <a:extLst>
              <a:ext uri="{FF2B5EF4-FFF2-40B4-BE49-F238E27FC236}">
                <a16:creationId xmlns:a16="http://schemas.microsoft.com/office/drawing/2014/main" id="{FEF9769E-B847-E7E7-DF03-4B576817D6D1}"/>
              </a:ext>
            </a:extLst>
          </p:cNvPr>
          <p:cNvSpPr/>
          <p:nvPr/>
        </p:nvSpPr>
        <p:spPr>
          <a:xfrm>
            <a:off x="512489" y="6147812"/>
            <a:ext cx="2382728" cy="563350"/>
          </a:xfrm>
          <a:prstGeom prst="round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en-US" sz="20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目的和研究意义</a:t>
            </a:r>
            <a:endParaRPr lang="zh-CN" altLang="en-US" sz="2000" b="1" dirty="0">
              <a:solidFill>
                <a:schemeClr val="bg1"/>
              </a:solidFill>
              <a:latin typeface="华文仿宋" panose="02010600040101010101" pitchFamily="2" charset="-122"/>
              <a:ea typeface="华文仿宋" panose="02010600040101010101" pitchFamily="2" charset="-122"/>
            </a:endParaRPr>
          </a:p>
        </p:txBody>
      </p:sp>
      <p:sp>
        <p:nvSpPr>
          <p:cNvPr id="65" name="等腰三角形 64">
            <a:extLst>
              <a:ext uri="{FF2B5EF4-FFF2-40B4-BE49-F238E27FC236}">
                <a16:creationId xmlns:a16="http://schemas.microsoft.com/office/drawing/2014/main" id="{0C298935-A94F-DCDE-259F-9DDFE484CAA8}"/>
              </a:ext>
            </a:extLst>
          </p:cNvPr>
          <p:cNvSpPr/>
          <p:nvPr/>
        </p:nvSpPr>
        <p:spPr>
          <a:xfrm rot="10800000">
            <a:off x="1564705" y="5893137"/>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65730" y="495796"/>
            <a:ext cx="3498567"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1</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目的及研究意义</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3864297" y="6217978"/>
            <a:ext cx="1313180"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研究现状</a:t>
            </a:r>
          </a:p>
        </p:txBody>
      </p:sp>
      <p:sp>
        <p:nvSpPr>
          <p:cNvPr id="5" name="文本框 4">
            <a:extLst>
              <a:ext uri="{FF2B5EF4-FFF2-40B4-BE49-F238E27FC236}">
                <a16:creationId xmlns:a16="http://schemas.microsoft.com/office/drawing/2014/main" id="{8218D22F-45DB-ADCF-17BC-A36BB6C07277}"/>
              </a:ext>
            </a:extLst>
          </p:cNvPr>
          <p:cNvSpPr txBox="1"/>
          <p:nvPr/>
        </p:nvSpPr>
        <p:spPr>
          <a:xfrm>
            <a:off x="6096000"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3" name="文本框 2">
            <a:extLst>
              <a:ext uri="{FF2B5EF4-FFF2-40B4-BE49-F238E27FC236}">
                <a16:creationId xmlns:a16="http://schemas.microsoft.com/office/drawing/2014/main" id="{CFCE7251-0258-F75C-AC68-972CE253E64A}"/>
              </a:ext>
            </a:extLst>
          </p:cNvPr>
          <p:cNvSpPr txBox="1"/>
          <p:nvPr/>
        </p:nvSpPr>
        <p:spPr>
          <a:xfrm>
            <a:off x="1182478" y="1647369"/>
            <a:ext cx="9484530" cy="613309"/>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200000"/>
              </a:lnSpc>
            </a:pPr>
            <a:r>
              <a:rPr lang="zh-CN"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决策指的是个体在不同选项中作出选择的过程</a:t>
            </a:r>
            <a:r>
              <a:rPr lang="en-US" altLang="zh-CN" sz="2000" kern="100" dirty="0">
                <a:solidFill>
                  <a:srgbClr val="000000"/>
                </a:solidFill>
                <a:effectLst/>
                <a:latin typeface="华文细黑" panose="02010600040101010101" pitchFamily="2" charset="-122"/>
                <a:ea typeface="华文细黑" panose="02010600040101010101" pitchFamily="2" charset="-122"/>
              </a:rPr>
              <a:t>(</a:t>
            </a:r>
            <a:r>
              <a:rPr lang="en-US" altLang="zh-CN" sz="2000" kern="100" dirty="0" err="1">
                <a:effectLst/>
                <a:latin typeface="华文细黑" panose="02010600040101010101" pitchFamily="2" charset="-122"/>
                <a:ea typeface="华文细黑" panose="02010600040101010101" pitchFamily="2" charset="-122"/>
                <a:cs typeface="宋体" panose="02010600030101010101" pitchFamily="2" charset="-122"/>
              </a:rPr>
              <a:t>Shadlen</a:t>
            </a:r>
            <a:r>
              <a:rPr lang="en-US" altLang="zh-CN" sz="2000" kern="100" dirty="0">
                <a:effectLst/>
                <a:latin typeface="华文细黑" panose="02010600040101010101" pitchFamily="2" charset="-122"/>
                <a:ea typeface="华文细黑" panose="02010600040101010101" pitchFamily="2" charset="-122"/>
                <a:cs typeface="宋体" panose="02010600030101010101" pitchFamily="2" charset="-122"/>
              </a:rPr>
              <a:t> &amp; </a:t>
            </a:r>
            <a:r>
              <a:rPr lang="en-US" altLang="zh-CN" sz="2000" kern="100" dirty="0" err="1">
                <a:effectLst/>
                <a:latin typeface="华文细黑" panose="02010600040101010101" pitchFamily="2" charset="-122"/>
                <a:ea typeface="华文细黑" panose="02010600040101010101" pitchFamily="2" charset="-122"/>
                <a:cs typeface="宋体" panose="02010600030101010101" pitchFamily="2" charset="-122"/>
              </a:rPr>
              <a:t>Kiani</a:t>
            </a:r>
            <a:r>
              <a:rPr lang="en-US" altLang="zh-CN" sz="2000" kern="100" dirty="0">
                <a:effectLst/>
                <a:latin typeface="华文细黑" panose="02010600040101010101" pitchFamily="2" charset="-122"/>
                <a:ea typeface="华文细黑" panose="02010600040101010101" pitchFamily="2" charset="-122"/>
                <a:cs typeface="宋体" panose="02010600030101010101" pitchFamily="2" charset="-122"/>
              </a:rPr>
              <a:t>, 2013</a:t>
            </a:r>
            <a:r>
              <a:rPr lang="en-US" altLang="zh-CN" sz="2000" kern="100" dirty="0">
                <a:solidFill>
                  <a:srgbClr val="000000"/>
                </a:solidFill>
                <a:effectLst/>
                <a:latin typeface="华文细黑" panose="02010600040101010101" pitchFamily="2" charset="-122"/>
                <a:ea typeface="华文细黑" panose="02010600040101010101" pitchFamily="2" charset="-122"/>
              </a:rPr>
              <a:t>)</a:t>
            </a:r>
            <a:r>
              <a:rPr lang="zh-CN"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56D2AAE8-58E4-9A3A-DE6D-7DDC942DDCE5}"/>
              </a:ext>
            </a:extLst>
          </p:cNvPr>
          <p:cNvSpPr txBox="1"/>
          <p:nvPr/>
        </p:nvSpPr>
        <p:spPr>
          <a:xfrm>
            <a:off x="846032" y="1911289"/>
            <a:ext cx="8250592" cy="824136"/>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200000"/>
              </a:lnSpc>
            </a:pPr>
            <a:r>
              <a:rPr lang="zh-CN" altLang="en-US" sz="2800" kern="100" dirty="0">
                <a:latin typeface="黑体" panose="02010609060101010101" pitchFamily="49" charset="-122"/>
                <a:ea typeface="黑体" panose="02010609060101010101" pitchFamily="49" charset="-122"/>
                <a:cs typeface="宋体" panose="02010600030101010101" pitchFamily="2" charset="-122"/>
              </a:rPr>
              <a:t>知觉决策</a:t>
            </a:r>
            <a:endParaRPr lang="en-US" altLang="zh-CN" sz="2800" kern="100" dirty="0">
              <a:latin typeface="黑体" panose="02010609060101010101" pitchFamily="49" charset="-122"/>
              <a:ea typeface="黑体" panose="02010609060101010101" pitchFamily="49" charset="-122"/>
              <a:cs typeface="宋体" panose="02010600030101010101" pitchFamily="2" charset="-122"/>
            </a:endParaRPr>
          </a:p>
        </p:txBody>
      </p:sp>
      <p:sp>
        <p:nvSpPr>
          <p:cNvPr id="9" name="文本框 8">
            <a:extLst>
              <a:ext uri="{FF2B5EF4-FFF2-40B4-BE49-F238E27FC236}">
                <a16:creationId xmlns:a16="http://schemas.microsoft.com/office/drawing/2014/main" id="{E7DB26F9-A490-9763-3936-F9A1295F104C}"/>
              </a:ext>
            </a:extLst>
          </p:cNvPr>
          <p:cNvSpPr txBox="1"/>
          <p:nvPr/>
        </p:nvSpPr>
        <p:spPr>
          <a:xfrm>
            <a:off x="1182478" y="2667877"/>
            <a:ext cx="9484530" cy="707886"/>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将感觉信息转化为判断，信念和行动的决策过程</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(O'Connell &amp; Kelly, 2021)</a:t>
            </a:r>
          </a:p>
          <a:p>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知觉决策的过程往往是快速的，无意识</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(Uchida et al., 2006)</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19" name="文本框 18">
            <a:extLst>
              <a:ext uri="{FF2B5EF4-FFF2-40B4-BE49-F238E27FC236}">
                <a16:creationId xmlns:a16="http://schemas.microsoft.com/office/drawing/2014/main" id="{BE2DDE42-95DE-D8C1-3C8D-3EB865BD6160}"/>
              </a:ext>
            </a:extLst>
          </p:cNvPr>
          <p:cNvSpPr txBox="1"/>
          <p:nvPr/>
        </p:nvSpPr>
        <p:spPr>
          <a:xfrm>
            <a:off x="846032" y="3170317"/>
            <a:ext cx="2987148" cy="824136"/>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200000"/>
              </a:lnSpc>
            </a:pPr>
            <a:r>
              <a:rPr lang="zh-CN" altLang="en-US" sz="2800" kern="100" dirty="0">
                <a:latin typeface="黑体" panose="02010609060101010101" pitchFamily="49" charset="-122"/>
                <a:ea typeface="黑体" panose="02010609060101010101" pitchFamily="49" charset="-122"/>
                <a:cs typeface="宋体" panose="02010600030101010101" pitchFamily="2" charset="-122"/>
              </a:rPr>
              <a:t>异同判断任务</a:t>
            </a:r>
            <a:endParaRPr lang="en-US" altLang="zh-CN" sz="2800" kern="100" dirty="0">
              <a:latin typeface="黑体" panose="02010609060101010101" pitchFamily="49" charset="-122"/>
              <a:ea typeface="黑体" panose="02010609060101010101" pitchFamily="49" charset="-122"/>
              <a:cs typeface="宋体" panose="02010600030101010101" pitchFamily="2" charset="-122"/>
            </a:endParaRPr>
          </a:p>
        </p:txBody>
      </p:sp>
      <p:sp>
        <p:nvSpPr>
          <p:cNvPr id="20" name="文本框 19">
            <a:extLst>
              <a:ext uri="{FF2B5EF4-FFF2-40B4-BE49-F238E27FC236}">
                <a16:creationId xmlns:a16="http://schemas.microsoft.com/office/drawing/2014/main" id="{3F59F2E2-3F6D-E719-35AB-18810682C5C9}"/>
              </a:ext>
            </a:extLst>
          </p:cNvPr>
          <p:cNvSpPr txBox="1"/>
          <p:nvPr/>
        </p:nvSpPr>
        <p:spPr>
          <a:xfrm>
            <a:off x="1242724" y="3911470"/>
            <a:ext cx="10182725" cy="707886"/>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异同判断</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(same-different judgment)</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是一类经典的</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知觉决策</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任务，在该实验任务中，被试需要判断呈现的刺激是相同还是不同，并根据判断结果做出不同的反应。</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21" name="文本框 20">
            <a:extLst>
              <a:ext uri="{FF2B5EF4-FFF2-40B4-BE49-F238E27FC236}">
                <a16:creationId xmlns:a16="http://schemas.microsoft.com/office/drawing/2014/main" id="{710F06C2-7023-E2F9-3DFF-A7EF69FD3162}"/>
              </a:ext>
            </a:extLst>
          </p:cNvPr>
          <p:cNvSpPr txBox="1"/>
          <p:nvPr/>
        </p:nvSpPr>
        <p:spPr>
          <a:xfrm>
            <a:off x="1242724" y="4601357"/>
            <a:ext cx="10182725" cy="707886"/>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"sense of sameness is the very keel and backbone of our thinking“</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"the most important of all the features of our mental structure"   (James, 1984)</a:t>
            </a:r>
          </a:p>
        </p:txBody>
      </p:sp>
    </p:spTree>
    <p:extLst>
      <p:ext uri="{BB962C8B-B14F-4D97-AF65-F5344CB8AC3E}">
        <p14:creationId xmlns:p14="http://schemas.microsoft.com/office/powerpoint/2010/main" val="2033286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endParaRPr>
          </a:p>
        </p:txBody>
      </p:sp>
      <p:sp>
        <p:nvSpPr>
          <p:cNvPr id="64" name="矩形: 圆角 63">
            <a:extLst>
              <a:ext uri="{FF2B5EF4-FFF2-40B4-BE49-F238E27FC236}">
                <a16:creationId xmlns:a16="http://schemas.microsoft.com/office/drawing/2014/main" id="{FEF9769E-B847-E7E7-DF03-4B576817D6D1}"/>
              </a:ext>
            </a:extLst>
          </p:cNvPr>
          <p:cNvSpPr/>
          <p:nvPr/>
        </p:nvSpPr>
        <p:spPr>
          <a:xfrm>
            <a:off x="512489" y="6147812"/>
            <a:ext cx="2382728" cy="563350"/>
          </a:xfrm>
          <a:prstGeom prst="round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en-US" sz="20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目的和研究意义</a:t>
            </a:r>
            <a:endParaRPr lang="zh-CN" altLang="en-US" sz="2000" b="1" dirty="0">
              <a:solidFill>
                <a:schemeClr val="bg1"/>
              </a:solidFill>
              <a:latin typeface="华文仿宋" panose="02010600040101010101" pitchFamily="2" charset="-122"/>
              <a:ea typeface="华文仿宋" panose="02010600040101010101" pitchFamily="2" charset="-122"/>
            </a:endParaRPr>
          </a:p>
        </p:txBody>
      </p:sp>
      <p:sp>
        <p:nvSpPr>
          <p:cNvPr id="65" name="等腰三角形 64">
            <a:extLst>
              <a:ext uri="{FF2B5EF4-FFF2-40B4-BE49-F238E27FC236}">
                <a16:creationId xmlns:a16="http://schemas.microsoft.com/office/drawing/2014/main" id="{0C298935-A94F-DCDE-259F-9DDFE484CAA8}"/>
              </a:ext>
            </a:extLst>
          </p:cNvPr>
          <p:cNvSpPr/>
          <p:nvPr/>
        </p:nvSpPr>
        <p:spPr>
          <a:xfrm rot="10800000">
            <a:off x="1564705" y="5893137"/>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65730" y="495796"/>
            <a:ext cx="3498567"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1</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目的及研究意义</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3864297" y="6217978"/>
            <a:ext cx="1313180"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研究现状</a:t>
            </a:r>
          </a:p>
        </p:txBody>
      </p:sp>
      <p:sp>
        <p:nvSpPr>
          <p:cNvPr id="5" name="文本框 4">
            <a:extLst>
              <a:ext uri="{FF2B5EF4-FFF2-40B4-BE49-F238E27FC236}">
                <a16:creationId xmlns:a16="http://schemas.microsoft.com/office/drawing/2014/main" id="{8218D22F-45DB-ADCF-17BC-A36BB6C07277}"/>
              </a:ext>
            </a:extLst>
          </p:cNvPr>
          <p:cNvSpPr txBox="1"/>
          <p:nvPr/>
        </p:nvSpPr>
        <p:spPr>
          <a:xfrm>
            <a:off x="6096000"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6" name="文本框 5">
            <a:extLst>
              <a:ext uri="{FF2B5EF4-FFF2-40B4-BE49-F238E27FC236}">
                <a16:creationId xmlns:a16="http://schemas.microsoft.com/office/drawing/2014/main" id="{02C641FB-528D-FC11-C5E1-3CC960B06EA0}"/>
              </a:ext>
            </a:extLst>
          </p:cNvPr>
          <p:cNvSpPr txBox="1"/>
          <p:nvPr/>
        </p:nvSpPr>
        <p:spPr>
          <a:xfrm>
            <a:off x="773508" y="1303098"/>
            <a:ext cx="3114126" cy="824136"/>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200000"/>
              </a:lnSpc>
            </a:pPr>
            <a:r>
              <a:rPr lang="zh-CN" altLang="en-US" sz="2800" kern="100" dirty="0">
                <a:latin typeface="黑体" panose="02010609060101010101" pitchFamily="49" charset="-122"/>
                <a:ea typeface="黑体" panose="02010609060101010101" pitchFamily="49" charset="-122"/>
                <a:cs typeface="宋体" panose="02010600030101010101" pitchFamily="2" charset="-122"/>
              </a:rPr>
              <a:t>快同效应</a:t>
            </a:r>
            <a:endParaRPr lang="en-US" altLang="zh-CN" sz="2800" kern="100" dirty="0">
              <a:latin typeface="黑体" panose="02010609060101010101" pitchFamily="49" charset="-122"/>
              <a:ea typeface="黑体" panose="02010609060101010101" pitchFamily="49" charset="-122"/>
              <a:cs typeface="宋体" panose="02010600030101010101" pitchFamily="2" charset="-122"/>
            </a:endParaRPr>
          </a:p>
        </p:txBody>
      </p:sp>
      <p:sp>
        <p:nvSpPr>
          <p:cNvPr id="8" name="文本框 7">
            <a:extLst>
              <a:ext uri="{FF2B5EF4-FFF2-40B4-BE49-F238E27FC236}">
                <a16:creationId xmlns:a16="http://schemas.microsoft.com/office/drawing/2014/main" id="{1EA1356E-4489-8838-D7AF-7CB912EA3DCD}"/>
              </a:ext>
            </a:extLst>
          </p:cNvPr>
          <p:cNvSpPr txBox="1"/>
          <p:nvPr/>
        </p:nvSpPr>
        <p:spPr>
          <a:xfrm>
            <a:off x="1210143" y="2062905"/>
            <a:ext cx="10730387" cy="878510"/>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在异同判断的研究中，有研究者发现了</a:t>
            </a:r>
            <a:r>
              <a:rPr lang="zh-CN" altLang="en-US" sz="2000" u="sng"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快同效应</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fast-same effect</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被试识别两个相同的刺激（“</a:t>
            </a:r>
            <a:r>
              <a:rPr lang="en-US" altLang="zh-CN"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AA”</a:t>
            </a:r>
            <a:r>
              <a:rPr lang="zh-CN" altLang="en-US"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）比识别两个不同的刺激更快（“</a:t>
            </a:r>
            <a:r>
              <a:rPr lang="en-US" altLang="zh-CN"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AB”</a:t>
            </a:r>
            <a:r>
              <a:rPr lang="zh-CN" altLang="en-US"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 （</a:t>
            </a:r>
            <a:r>
              <a:rPr lang="en-US" altLang="zh-CN"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Goulet &amp; Cousineau, 2020</a:t>
            </a:r>
            <a:r>
              <a:rPr lang="zh-CN" altLang="en-US"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grpSp>
        <p:nvGrpSpPr>
          <p:cNvPr id="14" name="组合 13">
            <a:extLst>
              <a:ext uri="{FF2B5EF4-FFF2-40B4-BE49-F238E27FC236}">
                <a16:creationId xmlns:a16="http://schemas.microsoft.com/office/drawing/2014/main" id="{13826C26-06BB-1A6B-9053-B7F604B71C8B}"/>
              </a:ext>
            </a:extLst>
          </p:cNvPr>
          <p:cNvGrpSpPr/>
          <p:nvPr/>
        </p:nvGrpSpPr>
        <p:grpSpPr>
          <a:xfrm>
            <a:off x="8617694" y="3567371"/>
            <a:ext cx="2804750" cy="1412670"/>
            <a:chOff x="8306250" y="3727915"/>
            <a:chExt cx="2804750" cy="1412670"/>
          </a:xfrm>
        </p:grpSpPr>
        <p:sp>
          <p:nvSpPr>
            <p:cNvPr id="3" name="矩形 2">
              <a:extLst>
                <a:ext uri="{FF2B5EF4-FFF2-40B4-BE49-F238E27FC236}">
                  <a16:creationId xmlns:a16="http://schemas.microsoft.com/office/drawing/2014/main" id="{E79CD28A-DCE6-4718-751F-AA2DB49F5DB8}"/>
                </a:ext>
              </a:extLst>
            </p:cNvPr>
            <p:cNvSpPr/>
            <p:nvPr/>
          </p:nvSpPr>
          <p:spPr>
            <a:xfrm>
              <a:off x="8306250" y="3727915"/>
              <a:ext cx="1130738" cy="757110"/>
            </a:xfrm>
            <a:prstGeom prst="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4800" kern="100" dirty="0">
                  <a:solidFill>
                    <a:srgbClr val="000000"/>
                  </a:solidFill>
                  <a:latin typeface="黑体" panose="02010609060101010101" pitchFamily="49" charset="-122"/>
                  <a:ea typeface="黑体" panose="02010609060101010101" pitchFamily="49" charset="-122"/>
                </a:rPr>
                <a:t>A </a:t>
              </a:r>
              <a:r>
                <a:rPr lang="en-US" altLang="zh-CN" sz="4800" kern="100" dirty="0" err="1">
                  <a:solidFill>
                    <a:srgbClr val="000000"/>
                  </a:solidFill>
                  <a:latin typeface="黑体" panose="02010609060101010101" pitchFamily="49" charset="-122"/>
                  <a:ea typeface="黑体" panose="02010609060101010101" pitchFamily="49" charset="-122"/>
                </a:rPr>
                <a:t>A</a:t>
              </a:r>
              <a:endParaRPr lang="zh-CN" altLang="en-US" sz="4800" kern="100" dirty="0">
                <a:solidFill>
                  <a:srgbClr val="000000"/>
                </a:solidFill>
                <a:latin typeface="黑体" panose="02010609060101010101" pitchFamily="49" charset="-122"/>
                <a:ea typeface="黑体" panose="02010609060101010101" pitchFamily="49" charset="-122"/>
              </a:endParaRPr>
            </a:p>
          </p:txBody>
        </p:sp>
        <p:sp>
          <p:nvSpPr>
            <p:cNvPr id="10" name="矩形 9">
              <a:extLst>
                <a:ext uri="{FF2B5EF4-FFF2-40B4-BE49-F238E27FC236}">
                  <a16:creationId xmlns:a16="http://schemas.microsoft.com/office/drawing/2014/main" id="{4E3F5AF3-96B1-6D6A-5FC8-76EA542E3379}"/>
                </a:ext>
              </a:extLst>
            </p:cNvPr>
            <p:cNvSpPr/>
            <p:nvPr/>
          </p:nvSpPr>
          <p:spPr>
            <a:xfrm>
              <a:off x="10005499" y="3738623"/>
              <a:ext cx="1105501" cy="740212"/>
            </a:xfrm>
            <a:prstGeom prst="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4800" kern="100" dirty="0">
                  <a:solidFill>
                    <a:srgbClr val="000000"/>
                  </a:solidFill>
                  <a:latin typeface="黑体" panose="02010609060101010101" pitchFamily="49" charset="-122"/>
                  <a:ea typeface="黑体" panose="02010609060101010101" pitchFamily="49" charset="-122"/>
                </a:rPr>
                <a:t>A B</a:t>
              </a:r>
              <a:endParaRPr lang="zh-CN" altLang="en-US" sz="4800" kern="100" dirty="0">
                <a:solidFill>
                  <a:srgbClr val="000000"/>
                </a:solidFill>
                <a:latin typeface="黑体" panose="02010609060101010101" pitchFamily="49" charset="-122"/>
                <a:ea typeface="黑体" panose="02010609060101010101" pitchFamily="49" charset="-122"/>
              </a:endParaRPr>
            </a:p>
          </p:txBody>
        </p:sp>
        <p:sp>
          <p:nvSpPr>
            <p:cNvPr id="16" name="文本框 15">
              <a:extLst>
                <a:ext uri="{FF2B5EF4-FFF2-40B4-BE49-F238E27FC236}">
                  <a16:creationId xmlns:a16="http://schemas.microsoft.com/office/drawing/2014/main" id="{DC9EEBD3-9747-61F0-5096-04CD56C1A753}"/>
                </a:ext>
              </a:extLst>
            </p:cNvPr>
            <p:cNvSpPr txBox="1"/>
            <p:nvPr/>
          </p:nvSpPr>
          <p:spPr>
            <a:xfrm>
              <a:off x="8413112" y="4494254"/>
              <a:ext cx="2655535" cy="646331"/>
            </a:xfrm>
            <a:prstGeom prst="rect">
              <a:avLst/>
            </a:prstGeom>
            <a:noFill/>
          </p:spPr>
          <p:txBody>
            <a:bodyPr wrap="none" rtlCol="0">
              <a:spAutoFit/>
            </a:bodyPr>
            <a:lstStyle/>
            <a:p>
              <a:r>
                <a:rPr lang="en-US" altLang="zh-CN" sz="3600" dirty="0"/>
                <a:t>RT1    &lt;    RT2</a:t>
              </a:r>
              <a:endParaRPr lang="zh-CN" altLang="en-US" sz="3600" dirty="0"/>
            </a:p>
          </p:txBody>
        </p:sp>
      </p:grpSp>
      <p:sp>
        <p:nvSpPr>
          <p:cNvPr id="9" name="文本框 8">
            <a:extLst>
              <a:ext uri="{FF2B5EF4-FFF2-40B4-BE49-F238E27FC236}">
                <a16:creationId xmlns:a16="http://schemas.microsoft.com/office/drawing/2014/main" id="{2B8D877E-514C-9454-B72D-BBE567E3C69C}"/>
              </a:ext>
            </a:extLst>
          </p:cNvPr>
          <p:cNvSpPr txBox="1"/>
          <p:nvPr/>
        </p:nvSpPr>
        <p:spPr>
          <a:xfrm>
            <a:off x="1210143" y="3240358"/>
            <a:ext cx="7150484" cy="1631216"/>
          </a:xfrm>
          <a:prstGeom prst="rect">
            <a:avLst/>
          </a:prstGeom>
          <a:noFill/>
        </p:spPr>
        <p:txBody>
          <a:bodyPr wrap="square">
            <a:spAutoFit/>
          </a:bodyPr>
          <a:lstStyle/>
          <a:p>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95%</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的被试在“不同”的判断任务上耗时比“相同”判断更长</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(p &lt; .01) </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，反应时的平均相差为</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80ms</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(Nickerson, 1965)</a:t>
            </a:r>
          </a:p>
          <a:p>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Krueger(1978)</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在在划线方格的比对实验中，发现不同</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条件</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下相同判断的反应时都低于不同判断</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(m=1.19 &lt; m=1.31) </a:t>
            </a:r>
            <a:endPar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14207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endParaRPr>
          </a:p>
        </p:txBody>
      </p:sp>
      <p:sp>
        <p:nvSpPr>
          <p:cNvPr id="64" name="矩形: 圆角 63">
            <a:extLst>
              <a:ext uri="{FF2B5EF4-FFF2-40B4-BE49-F238E27FC236}">
                <a16:creationId xmlns:a16="http://schemas.microsoft.com/office/drawing/2014/main" id="{FEF9769E-B847-E7E7-DF03-4B576817D6D1}"/>
              </a:ext>
            </a:extLst>
          </p:cNvPr>
          <p:cNvSpPr/>
          <p:nvPr/>
        </p:nvSpPr>
        <p:spPr>
          <a:xfrm>
            <a:off x="512489" y="6147812"/>
            <a:ext cx="2382728" cy="563350"/>
          </a:xfrm>
          <a:prstGeom prst="round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zh-CN" altLang="en-US" sz="20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目的和研究意义</a:t>
            </a:r>
            <a:endParaRPr lang="zh-CN" altLang="en-US" sz="2000" b="1" dirty="0">
              <a:solidFill>
                <a:schemeClr val="bg1"/>
              </a:solidFill>
              <a:latin typeface="华文仿宋" panose="02010600040101010101" pitchFamily="2" charset="-122"/>
              <a:ea typeface="华文仿宋" panose="02010600040101010101" pitchFamily="2" charset="-122"/>
            </a:endParaRPr>
          </a:p>
        </p:txBody>
      </p:sp>
      <p:sp>
        <p:nvSpPr>
          <p:cNvPr id="65" name="等腰三角形 64">
            <a:extLst>
              <a:ext uri="{FF2B5EF4-FFF2-40B4-BE49-F238E27FC236}">
                <a16:creationId xmlns:a16="http://schemas.microsoft.com/office/drawing/2014/main" id="{0C298935-A94F-DCDE-259F-9DDFE484CAA8}"/>
              </a:ext>
            </a:extLst>
          </p:cNvPr>
          <p:cNvSpPr/>
          <p:nvPr/>
        </p:nvSpPr>
        <p:spPr>
          <a:xfrm rot="10800000">
            <a:off x="1564705" y="5893137"/>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65730" y="495796"/>
            <a:ext cx="3498567"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1</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目的及研究意义</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3864297" y="6217978"/>
            <a:ext cx="1313180"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研究现状</a:t>
            </a:r>
          </a:p>
        </p:txBody>
      </p:sp>
      <p:sp>
        <p:nvSpPr>
          <p:cNvPr id="5" name="文本框 4">
            <a:extLst>
              <a:ext uri="{FF2B5EF4-FFF2-40B4-BE49-F238E27FC236}">
                <a16:creationId xmlns:a16="http://schemas.microsoft.com/office/drawing/2014/main" id="{8218D22F-45DB-ADCF-17BC-A36BB6C07277}"/>
              </a:ext>
            </a:extLst>
          </p:cNvPr>
          <p:cNvSpPr txBox="1"/>
          <p:nvPr/>
        </p:nvSpPr>
        <p:spPr>
          <a:xfrm>
            <a:off x="6096000"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8" name="文本框 7">
            <a:extLst>
              <a:ext uri="{FF2B5EF4-FFF2-40B4-BE49-F238E27FC236}">
                <a16:creationId xmlns:a16="http://schemas.microsoft.com/office/drawing/2014/main" id="{1EA1356E-4489-8838-D7AF-7CB912EA3DCD}"/>
              </a:ext>
            </a:extLst>
          </p:cNvPr>
          <p:cNvSpPr txBox="1"/>
          <p:nvPr/>
        </p:nvSpPr>
        <p:spPr>
          <a:xfrm>
            <a:off x="770777" y="1376773"/>
            <a:ext cx="10778219" cy="3729547"/>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有许多针对快同效应的理论模型，但他们都无法完整的解释快同效应的机制以及快同效应的在不同情境下发生的变化</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详见研究现状</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。因此，需要提出更全面的理论模型来解释快同效应。</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快同效应是一个长期且关键的研究问题，本研究将</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(1)</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结合新兴的人工神经网络</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(artificial neural networks ,ANNs)</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建模和传统的认知理论，构建新结构的模型来全面的解释快同效应，为进一步的认知研究提供思路。</a:t>
            </a:r>
          </a:p>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此外，本研究将</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(2)</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尝试通过构建的</a:t>
            </a:r>
            <a:r>
              <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ANN</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模型，对模型的部分参数和结构进行修改来推断异同判断任务的内部认知机制，这能够为进一步的认知研究提供思路，并提供一种</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独特</a:t>
            </a: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的研究视角。</a:t>
            </a:r>
          </a:p>
        </p:txBody>
      </p:sp>
    </p:spTree>
    <p:extLst>
      <p:ext uri="{BB962C8B-B14F-4D97-AF65-F5344CB8AC3E}">
        <p14:creationId xmlns:p14="http://schemas.microsoft.com/office/powerpoint/2010/main" val="168581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3260730" y="6151746"/>
            <a:ext cx="2382728" cy="563350"/>
          </a:xfrm>
          <a:prstGeom prst="round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150" dirty="0">
                <a:solidFill>
                  <a:schemeClr val="bg1"/>
                </a:solidFill>
                <a:latin typeface="微软雅黑" panose="020B0503020204020204" pitchFamily="34" charset="-122"/>
                <a:ea typeface="微软雅黑" panose="020B0503020204020204" pitchFamily="34" charset="-122"/>
              </a:rPr>
              <a:t>研究现状</a:t>
            </a:r>
            <a:endParaRPr lang="zh-CN" altLang="en-US" sz="2000" b="1" dirty="0">
              <a:solidFill>
                <a:schemeClr val="bg1"/>
              </a:solidFill>
              <a:latin typeface="华文仿宋" panose="02010600040101010101" pitchFamily="2" charset="-122"/>
              <a:ea typeface="华文仿宋" panose="02010600040101010101" pitchFamily="2" charset="-122"/>
            </a:endParaRP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4283918" y="5909428"/>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3498567" cy="13849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3200" b="1" spc="150" dirty="0">
                <a:latin typeface="微软雅黑" panose="020B0503020204020204" pitchFamily="34" charset="-122"/>
                <a:ea typeface="微软雅黑" panose="020B0503020204020204" pitchFamily="34" charset="-122"/>
              </a:rPr>
              <a:t>2</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研究现状</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快同现象的理论</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6096000"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9" name="文本框 8">
            <a:extLst>
              <a:ext uri="{FF2B5EF4-FFF2-40B4-BE49-F238E27FC236}">
                <a16:creationId xmlns:a16="http://schemas.microsoft.com/office/drawing/2014/main" id="{90166ED1-94C6-FB81-AD8B-9C3F1DE4312F}"/>
              </a:ext>
            </a:extLst>
          </p:cNvPr>
          <p:cNvSpPr txBox="1"/>
          <p:nvPr/>
        </p:nvSpPr>
        <p:spPr>
          <a:xfrm>
            <a:off x="866679" y="1862534"/>
            <a:ext cx="10392228" cy="1421223"/>
          </a:xfrm>
          <a:prstGeom prst="rect">
            <a:avLst/>
          </a:prstGeom>
          <a:noFill/>
        </p:spPr>
        <p:txBody>
          <a:bodyPr wrap="square">
            <a:spAutoFit/>
          </a:bodyPr>
          <a:lstStyle/>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先呈现的刺激编码后，能够加速后续的相同刺激的编码（</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Proctor, 1981</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但是这一理论无法解释刺激同时呈现情况下出现的快同效应情况，并且需要与其他理论一起才能解释快同效应（</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Krueger, 1983</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p>
        </p:txBody>
      </p:sp>
      <p:sp>
        <p:nvSpPr>
          <p:cNvPr id="11" name="文本框 10">
            <a:extLst>
              <a:ext uri="{FF2B5EF4-FFF2-40B4-BE49-F238E27FC236}">
                <a16:creationId xmlns:a16="http://schemas.microsoft.com/office/drawing/2014/main" id="{8CECFC86-0543-0213-9D34-5FC7335CBB35}"/>
              </a:ext>
            </a:extLst>
          </p:cNvPr>
          <p:cNvSpPr txBox="1"/>
          <p:nvPr/>
        </p:nvSpPr>
        <p:spPr>
          <a:xfrm>
            <a:off x="868003" y="1462215"/>
            <a:ext cx="6306456" cy="461665"/>
          </a:xfrm>
          <a:prstGeom prst="rect">
            <a:avLst/>
          </a:prstGeom>
          <a:noFill/>
        </p:spPr>
        <p:txBody>
          <a:bodyPr wrap="square">
            <a:spAutoFit/>
          </a:bodyPr>
          <a:lstStyle/>
          <a:p>
            <a:r>
              <a:rPr lang="zh-CN" altLang="en-US" sz="24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启动促进</a:t>
            </a:r>
            <a:endParaRPr lang="zh-CN" altLang="en-US" sz="2400" b="1" dirty="0"/>
          </a:p>
        </p:txBody>
      </p:sp>
      <p:sp>
        <p:nvSpPr>
          <p:cNvPr id="3" name="文本框 2">
            <a:extLst>
              <a:ext uri="{FF2B5EF4-FFF2-40B4-BE49-F238E27FC236}">
                <a16:creationId xmlns:a16="http://schemas.microsoft.com/office/drawing/2014/main" id="{E3BF02EA-F37B-F72E-0B4A-A8E7E8EC2CD5}"/>
              </a:ext>
            </a:extLst>
          </p:cNvPr>
          <p:cNvSpPr txBox="1"/>
          <p:nvPr/>
        </p:nvSpPr>
        <p:spPr>
          <a:xfrm>
            <a:off x="866679" y="3792217"/>
            <a:ext cx="10392228" cy="1421223"/>
          </a:xfrm>
          <a:prstGeom prst="rect">
            <a:avLst/>
          </a:prstGeom>
          <a:noFill/>
        </p:spPr>
        <p:txBody>
          <a:bodyPr wrap="square">
            <a:spAutoFit/>
          </a:bodyPr>
          <a:lstStyle/>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有研究者采用漂移扩散模型</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(DDM)</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，发现模型的起始点能够较好的解释快同效应，这指向了在快同效应中被试的反应偏向。</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(Goulet, 2020; Harding, 2022)</a:t>
            </a:r>
          </a:p>
          <a:p>
            <a:pPr>
              <a:lnSpc>
                <a:spcPct val="15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但是通过对反应偏向的操控，研究者发现快同效应仍然存在</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(Proctor &amp; Rao, 1983)</a:t>
            </a:r>
            <a:endPar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9A089315-231A-F088-7A2A-EDDA8EE7E569}"/>
              </a:ext>
            </a:extLst>
          </p:cNvPr>
          <p:cNvSpPr txBox="1"/>
          <p:nvPr/>
        </p:nvSpPr>
        <p:spPr>
          <a:xfrm>
            <a:off x="868003" y="3391898"/>
            <a:ext cx="6306456" cy="461665"/>
          </a:xfrm>
          <a:prstGeom prst="rect">
            <a:avLst/>
          </a:prstGeom>
          <a:noFill/>
        </p:spPr>
        <p:txBody>
          <a:bodyPr wrap="square">
            <a:spAutoFit/>
          </a:bodyPr>
          <a:lstStyle/>
          <a:p>
            <a:r>
              <a:rPr lang="zh-CN" altLang="en-US" sz="2400" b="1"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反应偏向</a:t>
            </a:r>
            <a:endParaRPr lang="zh-CN" altLang="en-US" sz="2400" b="1" dirty="0"/>
          </a:p>
        </p:txBody>
      </p:sp>
    </p:spTree>
    <p:extLst>
      <p:ext uri="{BB962C8B-B14F-4D97-AF65-F5344CB8AC3E}">
        <p14:creationId xmlns:p14="http://schemas.microsoft.com/office/powerpoint/2010/main" val="2983015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3260730" y="6151746"/>
            <a:ext cx="2382728" cy="563350"/>
          </a:xfrm>
          <a:prstGeom prst="round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150" dirty="0">
                <a:solidFill>
                  <a:schemeClr val="bg1"/>
                </a:solidFill>
                <a:latin typeface="微软雅黑" panose="020B0503020204020204" pitchFamily="34" charset="-122"/>
                <a:ea typeface="微软雅黑" panose="020B0503020204020204" pitchFamily="34" charset="-122"/>
              </a:rPr>
              <a:t>研究现状</a:t>
            </a:r>
            <a:endParaRPr lang="zh-CN" altLang="en-US" sz="2000" b="1" dirty="0">
              <a:solidFill>
                <a:schemeClr val="bg1"/>
              </a:solidFill>
              <a:latin typeface="华文仿宋" panose="02010600040101010101" pitchFamily="2" charset="-122"/>
              <a:ea typeface="华文仿宋" panose="02010600040101010101" pitchFamily="2" charset="-122"/>
            </a:endParaRP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4283918" y="5909428"/>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3498567" cy="13849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3200" b="1" spc="150" dirty="0">
                <a:latin typeface="微软雅黑" panose="020B0503020204020204" pitchFamily="34" charset="-122"/>
                <a:ea typeface="微软雅黑" panose="020B0503020204020204" pitchFamily="34" charset="-122"/>
              </a:rPr>
              <a:t>2</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研究现状</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快同现象的理论</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6096000"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7" name="文本框 6">
            <a:extLst>
              <a:ext uri="{FF2B5EF4-FFF2-40B4-BE49-F238E27FC236}">
                <a16:creationId xmlns:a16="http://schemas.microsoft.com/office/drawing/2014/main" id="{41A0F0F9-D21B-483F-4C12-CAA6F51A6248}"/>
              </a:ext>
            </a:extLst>
          </p:cNvPr>
          <p:cNvSpPr txBox="1"/>
          <p:nvPr/>
        </p:nvSpPr>
        <p:spPr>
          <a:xfrm>
            <a:off x="878115" y="2008877"/>
            <a:ext cx="4765343" cy="1421223"/>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50000"/>
              </a:lnSpc>
            </a:pPr>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快同效应的大小可能会受到被试练习的影响，增加被试对反应任务的练习次数可能会导致快同效应的减弱。</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8" name="文本框 7">
            <a:extLst>
              <a:ext uri="{FF2B5EF4-FFF2-40B4-BE49-F238E27FC236}">
                <a16:creationId xmlns:a16="http://schemas.microsoft.com/office/drawing/2014/main" id="{93386424-9495-E2EB-6F48-058F58B832BA}"/>
              </a:ext>
            </a:extLst>
          </p:cNvPr>
          <p:cNvSpPr txBox="1"/>
          <p:nvPr/>
        </p:nvSpPr>
        <p:spPr>
          <a:xfrm>
            <a:off x="850226" y="1530242"/>
            <a:ext cx="6306456" cy="461665"/>
          </a:xfrm>
          <a:prstGeom prst="rect">
            <a:avLst/>
          </a:prstGeom>
          <a:noFill/>
        </p:spPr>
        <p:txBody>
          <a:bodyPr wrap="square">
            <a:spAutoFit/>
          </a:bodyPr>
          <a:lstStyle/>
          <a:p>
            <a:r>
              <a:rPr lang="zh-CN" altLang="en-US" sz="24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快同效应的减弱</a:t>
            </a:r>
            <a:endParaRPr lang="zh-CN" altLang="en-US" sz="2400" b="1" dirty="0"/>
          </a:p>
        </p:txBody>
      </p:sp>
      <p:pic>
        <p:nvPicPr>
          <p:cNvPr id="10" name="Picture 1">
            <a:extLst>
              <a:ext uri="{FF2B5EF4-FFF2-40B4-BE49-F238E27FC236}">
                <a16:creationId xmlns:a16="http://schemas.microsoft.com/office/drawing/2014/main" id="{401B1B03-5996-A2FE-F26A-E407DA47C4B2}"/>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b="52288"/>
          <a:stretch/>
        </p:blipFill>
        <p:spPr bwMode="auto">
          <a:xfrm>
            <a:off x="5757387" y="1680560"/>
            <a:ext cx="5808195" cy="2077855"/>
          </a:xfrm>
          <a:prstGeom prst="rect">
            <a:avLst/>
          </a:prstGeom>
          <a:noFill/>
          <a:extLst>
            <a:ext uri="{909E8E84-426E-40DD-AFC4-6F175D3DCCD1}">
              <a14:hiddenFill xmlns:a14="http://schemas.microsoft.com/office/drawing/2010/main">
                <a:solidFill>
                  <a:srgbClr val="FFFFFF"/>
                </a:solidFill>
              </a14:hiddenFill>
            </a:ext>
          </a:extLst>
        </p:spPr>
      </p:pic>
      <p:sp>
        <p:nvSpPr>
          <p:cNvPr id="14" name="文本框 13">
            <a:extLst>
              <a:ext uri="{FF2B5EF4-FFF2-40B4-BE49-F238E27FC236}">
                <a16:creationId xmlns:a16="http://schemas.microsoft.com/office/drawing/2014/main" id="{BAA9F09E-AA21-8CBF-1E0B-E51132EF6F37}"/>
              </a:ext>
            </a:extLst>
          </p:cNvPr>
          <p:cNvSpPr txBox="1"/>
          <p:nvPr/>
        </p:nvSpPr>
        <p:spPr>
          <a:xfrm>
            <a:off x="900297" y="3886689"/>
            <a:ext cx="10669086" cy="1421223"/>
          </a:xfrm>
          <a:prstGeom prst="rect">
            <a:avLst/>
          </a:prstGeom>
          <a:noFill/>
        </p:spPr>
        <p:txBody>
          <a:bodyPr wrap="square">
            <a:spAutoFit/>
          </a:bodyPr>
          <a:lstStyle/>
          <a:p>
            <a:pPr>
              <a:lnSpc>
                <a:spcPct val="150000"/>
              </a:lnSpc>
            </a:pP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因此，快同效应在不同情况下发生的不同方向的变化无法被现有的理论模型很好的解释。快同效应的变化情况说明了基于知觉判断的异同判断任务是一个灵活的认知过程，需要尝试建构更加综合的理论模型来解释。</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584671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3260730" y="6151746"/>
            <a:ext cx="2382728" cy="563350"/>
          </a:xfrm>
          <a:prstGeom prst="round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150" dirty="0">
                <a:solidFill>
                  <a:schemeClr val="bg1"/>
                </a:solidFill>
                <a:latin typeface="微软雅黑" panose="020B0503020204020204" pitchFamily="34" charset="-122"/>
                <a:ea typeface="微软雅黑" panose="020B0503020204020204" pitchFamily="34" charset="-122"/>
              </a:rPr>
              <a:t>研究现状</a:t>
            </a:r>
            <a:endParaRPr lang="zh-CN" altLang="en-US" sz="2000" b="1" dirty="0">
              <a:solidFill>
                <a:schemeClr val="bg1"/>
              </a:solidFill>
              <a:latin typeface="华文仿宋" panose="02010600040101010101" pitchFamily="2" charset="-122"/>
              <a:ea typeface="华文仿宋" panose="02010600040101010101" pitchFamily="2" charset="-122"/>
            </a:endParaRP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4283918" y="5909428"/>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3498567" cy="13849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3200" b="1" spc="150" dirty="0">
                <a:latin typeface="微软雅黑" panose="020B0503020204020204" pitchFamily="34" charset="-122"/>
                <a:ea typeface="微软雅黑" panose="020B0503020204020204" pitchFamily="34" charset="-122"/>
              </a:rPr>
              <a:t>2</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研究现状</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人工神经网络</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6096000"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8" name="文本框 7">
            <a:extLst>
              <a:ext uri="{FF2B5EF4-FFF2-40B4-BE49-F238E27FC236}">
                <a16:creationId xmlns:a16="http://schemas.microsoft.com/office/drawing/2014/main" id="{1EA1356E-4489-8838-D7AF-7CB912EA3DCD}"/>
              </a:ext>
            </a:extLst>
          </p:cNvPr>
          <p:cNvSpPr txBox="1"/>
          <p:nvPr/>
        </p:nvSpPr>
        <p:spPr>
          <a:xfrm>
            <a:off x="868003" y="1408679"/>
            <a:ext cx="10509958" cy="1167307"/>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20000"/>
              </a:lnSpc>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神经网络与机器学习的发展为心理学和认知科学研究提供了有力的工具，例如使用</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对脑电实验的大规模数据进行复杂的多维度的处理</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r>
              <a:rPr lang="en-US" altLang="zh-CN" sz="2000" kern="100" dirty="0" err="1">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Januszewski</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et al., 2018; </a:t>
            </a:r>
            <a:r>
              <a:rPr lang="en-US" altLang="zh-CN" sz="2000" kern="100" dirty="0" err="1">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Helmstaedter</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et al., 2013)</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。采用基于计算机视觉的</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进行微动作的识别 </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(Mathis et al., 2018)</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3" name="矩形 2">
            <a:extLst>
              <a:ext uri="{FF2B5EF4-FFF2-40B4-BE49-F238E27FC236}">
                <a16:creationId xmlns:a16="http://schemas.microsoft.com/office/drawing/2014/main" id="{E78D068D-32A5-B43A-C5DF-773EA0D2F5E5}"/>
              </a:ext>
            </a:extLst>
          </p:cNvPr>
          <p:cNvSpPr/>
          <p:nvPr/>
        </p:nvSpPr>
        <p:spPr>
          <a:xfrm>
            <a:off x="7886542" y="4101583"/>
            <a:ext cx="1388121" cy="1086490"/>
          </a:xfrm>
          <a:prstGeom prst="rect">
            <a:avLst/>
          </a:prstGeom>
          <a:solidFill>
            <a:schemeClr val="bg1"/>
          </a:solidFill>
          <a:ln w="3810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hand-constructed</a:t>
            </a:r>
          </a:p>
          <a:p>
            <a:pPr algn="ctr"/>
            <a:r>
              <a:rPr lang="zh-CN" altLang="en-US" sz="16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认知模型</a:t>
            </a:r>
            <a:endParaRPr lang="zh-CN" altLang="en-US" sz="1600" dirty="0">
              <a:solidFill>
                <a:schemeClr val="tx1"/>
              </a:solidFill>
              <a:latin typeface="黑体" panose="02010609060101010101" pitchFamily="49" charset="-122"/>
              <a:ea typeface="黑体" panose="02010609060101010101" pitchFamily="49" charset="-122"/>
            </a:endParaRPr>
          </a:p>
        </p:txBody>
      </p:sp>
      <p:sp>
        <p:nvSpPr>
          <p:cNvPr id="6" name="矩形 5">
            <a:extLst>
              <a:ext uri="{FF2B5EF4-FFF2-40B4-BE49-F238E27FC236}">
                <a16:creationId xmlns:a16="http://schemas.microsoft.com/office/drawing/2014/main" id="{E166AC66-FAF8-65FD-1B59-C74AEC433EC2}"/>
              </a:ext>
            </a:extLst>
          </p:cNvPr>
          <p:cNvSpPr/>
          <p:nvPr/>
        </p:nvSpPr>
        <p:spPr>
          <a:xfrm>
            <a:off x="9989840" y="4100981"/>
            <a:ext cx="1388121" cy="1086490"/>
          </a:xfrm>
          <a:prstGeom prst="rect">
            <a:avLst/>
          </a:prstGeom>
          <a:solidFill>
            <a:schemeClr val="bg1"/>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ANN</a:t>
            </a:r>
          </a:p>
          <a:p>
            <a:pPr algn="ctr"/>
            <a:r>
              <a:rPr lang="zh-CN" altLang="en-US" sz="16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人工神经网络</a:t>
            </a:r>
            <a:endParaRPr lang="zh-CN" altLang="en-US" sz="1600" dirty="0">
              <a:solidFill>
                <a:schemeClr val="tx1"/>
              </a:solidFill>
              <a:latin typeface="黑体" panose="02010609060101010101" pitchFamily="49" charset="-122"/>
              <a:ea typeface="黑体" panose="02010609060101010101" pitchFamily="49" charset="-122"/>
            </a:endParaRPr>
          </a:p>
        </p:txBody>
      </p:sp>
      <p:cxnSp>
        <p:nvCxnSpPr>
          <p:cNvPr id="7" name="直接箭头连接符 6">
            <a:extLst>
              <a:ext uri="{FF2B5EF4-FFF2-40B4-BE49-F238E27FC236}">
                <a16:creationId xmlns:a16="http://schemas.microsoft.com/office/drawing/2014/main" id="{4218B792-742E-BA53-4A3C-87CF4257E3BA}"/>
              </a:ext>
            </a:extLst>
          </p:cNvPr>
          <p:cNvCxnSpPr>
            <a:cxnSpLocks/>
          </p:cNvCxnSpPr>
          <p:nvPr/>
        </p:nvCxnSpPr>
        <p:spPr>
          <a:xfrm>
            <a:off x="9383843" y="4688221"/>
            <a:ext cx="533191" cy="0"/>
          </a:xfrm>
          <a:prstGeom prst="straightConnector1">
            <a:avLst/>
          </a:prstGeom>
          <a:ln w="762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B13602C0-F054-73C1-9EB3-284A36D52526}"/>
              </a:ext>
            </a:extLst>
          </p:cNvPr>
          <p:cNvSpPr txBox="1"/>
          <p:nvPr/>
        </p:nvSpPr>
        <p:spPr>
          <a:xfrm>
            <a:off x="868003" y="2625391"/>
            <a:ext cx="10392228" cy="797975"/>
          </a:xfrm>
          <a:prstGeom prst="rect">
            <a:avLst/>
          </a:prstGeom>
          <a:noFill/>
        </p:spPr>
        <p:txBody>
          <a:bodyPr wrap="square">
            <a:spAutoFit/>
          </a:bodyPr>
          <a:lstStyle/>
          <a:p>
            <a:pPr marL="0" marR="0" lvl="0" indent="0" defTabSz="914400" latinLnBrk="0">
              <a:lnSpc>
                <a:spcPct val="120000"/>
              </a:lnSpc>
              <a:buClrTx/>
              <a:buSzTx/>
              <a:buFontTx/>
              <a:buNone/>
              <a:tabLst/>
              <a:defRPr/>
            </a:pP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神经网络的一项重要应用是在计算神经科学上的应用：通过人工神经网络对人的认知活动进行建模，并根据人工神经网络与认知活动直接的联系研究认知活动的特点和内在机制。</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11" name="文本框 10">
            <a:extLst>
              <a:ext uri="{FF2B5EF4-FFF2-40B4-BE49-F238E27FC236}">
                <a16:creationId xmlns:a16="http://schemas.microsoft.com/office/drawing/2014/main" id="{753ABCC0-EE16-A3EF-16AA-631BEFA80F00}"/>
              </a:ext>
            </a:extLst>
          </p:cNvPr>
          <p:cNvSpPr txBox="1"/>
          <p:nvPr/>
        </p:nvSpPr>
        <p:spPr>
          <a:xfrm>
            <a:off x="868003" y="3774183"/>
            <a:ext cx="6716989" cy="1015663"/>
          </a:xfrm>
          <a:prstGeom prst="rect">
            <a:avLst/>
          </a:prstGeom>
          <a:noFill/>
        </p:spPr>
        <p:txBody>
          <a:bodyPr wrap="square">
            <a:spAutoFit/>
          </a:bodyPr>
          <a:lstStyle/>
          <a:p>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通过</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，研究者能够直接训练适合于不同情境的复杂模型，对复杂的行为现象或活动数据进行建模</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(Yang &amp; Wang, 2020)</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endPar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361581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a:extLst>
              <a:ext uri="{FF2B5EF4-FFF2-40B4-BE49-F238E27FC236}">
                <a16:creationId xmlns:a16="http://schemas.microsoft.com/office/drawing/2014/main" id="{5D766E41-A58E-7A0F-8D85-E68C32F5B176}"/>
              </a:ext>
            </a:extLst>
          </p:cNvPr>
          <p:cNvSpPr/>
          <p:nvPr/>
        </p:nvSpPr>
        <p:spPr>
          <a:xfrm>
            <a:off x="-232228" y="5893137"/>
            <a:ext cx="12612914" cy="1328519"/>
          </a:xfrm>
          <a:prstGeom prst="rect">
            <a:avLst/>
          </a:prstGeom>
          <a:solidFill>
            <a:srgbClr val="013D2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23B1F"/>
              </a:solidFill>
            </a:endParaRPr>
          </a:p>
        </p:txBody>
      </p:sp>
      <p:sp>
        <p:nvSpPr>
          <p:cNvPr id="44" name="矩形 43">
            <a:extLst>
              <a:ext uri="{FF2B5EF4-FFF2-40B4-BE49-F238E27FC236}">
                <a16:creationId xmlns:a16="http://schemas.microsoft.com/office/drawing/2014/main" id="{3F4D2254-9C54-5F43-E523-E38D93FF6FB9}"/>
              </a:ext>
            </a:extLst>
          </p:cNvPr>
          <p:cNvSpPr/>
          <p:nvPr/>
        </p:nvSpPr>
        <p:spPr>
          <a:xfrm>
            <a:off x="512489" y="1297751"/>
            <a:ext cx="11167022" cy="4183476"/>
          </a:xfrm>
          <a:prstGeom prst="rect">
            <a:avLst/>
          </a:prstGeom>
          <a:solidFill>
            <a:schemeClr val="bg1"/>
          </a:solidFill>
          <a:ln>
            <a:solidFill>
              <a:srgbClr val="023B1F"/>
            </a:solidFill>
          </a:ln>
          <a:effectLst>
            <a:glow rad="101600">
              <a:srgbClr val="023B1F">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endParaRPr>
          </a:p>
        </p:txBody>
      </p:sp>
      <p:sp>
        <p:nvSpPr>
          <p:cNvPr id="64" name="矩形: 圆角 63">
            <a:extLst>
              <a:ext uri="{FF2B5EF4-FFF2-40B4-BE49-F238E27FC236}">
                <a16:creationId xmlns:a16="http://schemas.microsoft.com/office/drawing/2014/main" id="{FEF9769E-B847-E7E7-DF03-4B576817D6D1}"/>
              </a:ext>
            </a:extLst>
          </p:cNvPr>
          <p:cNvSpPr>
            <a:spLocks/>
          </p:cNvSpPr>
          <p:nvPr/>
        </p:nvSpPr>
        <p:spPr>
          <a:xfrm>
            <a:off x="3260730" y="6151746"/>
            <a:ext cx="2382728" cy="563350"/>
          </a:xfrm>
          <a:prstGeom prst="roundRect">
            <a:avLst/>
          </a:prstGeom>
          <a:solidFill>
            <a:srgbClr val="023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150" dirty="0">
                <a:solidFill>
                  <a:schemeClr val="bg1"/>
                </a:solidFill>
                <a:latin typeface="微软雅黑" panose="020B0503020204020204" pitchFamily="34" charset="-122"/>
                <a:ea typeface="微软雅黑" panose="020B0503020204020204" pitchFamily="34" charset="-122"/>
              </a:rPr>
              <a:t>研究现状</a:t>
            </a:r>
            <a:endParaRPr lang="zh-CN" altLang="en-US" sz="2000" b="1" dirty="0">
              <a:solidFill>
                <a:schemeClr val="bg1"/>
              </a:solidFill>
              <a:latin typeface="华文仿宋" panose="02010600040101010101" pitchFamily="2" charset="-122"/>
              <a:ea typeface="华文仿宋" panose="02010600040101010101" pitchFamily="2" charset="-122"/>
            </a:endParaRPr>
          </a:p>
        </p:txBody>
      </p:sp>
      <p:sp>
        <p:nvSpPr>
          <p:cNvPr id="65" name="等腰三角形 64">
            <a:extLst>
              <a:ext uri="{FF2B5EF4-FFF2-40B4-BE49-F238E27FC236}">
                <a16:creationId xmlns:a16="http://schemas.microsoft.com/office/drawing/2014/main" id="{0C298935-A94F-DCDE-259F-9DDFE484CAA8}"/>
              </a:ext>
            </a:extLst>
          </p:cNvPr>
          <p:cNvSpPr>
            <a:spLocks/>
          </p:cNvSpPr>
          <p:nvPr/>
        </p:nvSpPr>
        <p:spPr>
          <a:xfrm rot="10800000">
            <a:off x="4283918" y="5909428"/>
            <a:ext cx="278296" cy="169734"/>
          </a:xfrm>
          <a:prstGeom prst="triangle">
            <a:avLst/>
          </a:prstGeom>
          <a:solidFill>
            <a:srgbClr val="013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534F313-EB30-B645-85FB-531B97FC0FB6}"/>
              </a:ext>
            </a:extLst>
          </p:cNvPr>
          <p:cNvSpPr txBox="1"/>
          <p:nvPr/>
        </p:nvSpPr>
        <p:spPr>
          <a:xfrm>
            <a:off x="394759" y="195002"/>
            <a:ext cx="3498567"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3200" b="1" spc="150" dirty="0">
                <a:latin typeface="微软雅黑" panose="020B0503020204020204" pitchFamily="34" charset="-122"/>
                <a:ea typeface="微软雅黑" panose="020B0503020204020204" pitchFamily="34" charset="-122"/>
              </a:rPr>
              <a:t>2</a:t>
            </a:r>
            <a:r>
              <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研究现状</a:t>
            </a:r>
            <a:endParaRPr kumimoji="0" lang="en-US" altLang="zh-CN"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DDM</a:t>
            </a:r>
            <a:r>
              <a:rPr kumimoji="0" lang="zh-CN" altLang="en-US" sz="2000"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rPr>
              <a:t>决策模型</a:t>
            </a:r>
            <a:endParaRPr kumimoji="0" lang="zh-CN" altLang="en-US" sz="3200" b="1" i="0" u="none" strike="noStrike" kern="1200" cap="none" spc="15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74D58B6D-A3DC-F97A-98EC-32EB91870A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273" b="92727" l="9959" r="89627">
                        <a14:foregroundMark x1="58921" y1="9697" x2="58921" y2="9697"/>
                        <a14:foregroundMark x1="47303" y1="33333" x2="46058" y2="33333"/>
                        <a14:foregroundMark x1="41494" y1="28485" x2="41494" y2="28485"/>
                        <a14:foregroundMark x1="44398" y1="38182" x2="44398" y2="38182"/>
                        <a14:foregroundMark x1="43568" y1="30303" x2="43568" y2="30303"/>
                        <a14:foregroundMark x1="37759" y1="31515" x2="39004" y2="31515"/>
                        <a14:foregroundMark x1="45643" y1="29697" x2="45643" y2="29697"/>
                        <a14:foregroundMark x1="42324" y1="29697" x2="42324" y2="29697"/>
                        <a14:foregroundMark x1="46058" y1="29091" x2="46058" y2="29091"/>
                        <a14:foregroundMark x1="41909" y1="29091" x2="41909" y2="29091"/>
                        <a14:foregroundMark x1="45228" y1="12727" x2="45228" y2="12727"/>
                        <a14:foregroundMark x1="29461" y1="9697" x2="43568" y2="26667"/>
                        <a14:foregroundMark x1="44398" y1="18182" x2="62241" y2="7273"/>
                        <a14:foregroundMark x1="26556" y1="87879" x2="60996" y2="90303"/>
                        <a14:foregroundMark x1="60996" y1="90303" x2="66805" y2="86667"/>
                        <a14:foregroundMark x1="67635" y1="86667" x2="32365" y2="90303"/>
                        <a14:foregroundMark x1="32365" y1="90303" x2="31535" y2="89091"/>
                        <a14:foregroundMark x1="34855" y1="92727" x2="63071" y2="92727"/>
                      </a14:backgroundRemoval>
                    </a14:imgEffect>
                  </a14:imgLayer>
                </a14:imgProps>
              </a:ext>
            </a:extLst>
          </a:blip>
          <a:stretch>
            <a:fillRect/>
          </a:stretch>
        </p:blipFill>
        <p:spPr>
          <a:xfrm>
            <a:off x="10513992" y="87383"/>
            <a:ext cx="1492478" cy="1021951"/>
          </a:xfrm>
          <a:prstGeom prst="rect">
            <a:avLst/>
          </a:prstGeom>
        </p:spPr>
      </p:pic>
      <p:sp>
        <p:nvSpPr>
          <p:cNvPr id="4" name="文本框 3">
            <a:extLst>
              <a:ext uri="{FF2B5EF4-FFF2-40B4-BE49-F238E27FC236}">
                <a16:creationId xmlns:a16="http://schemas.microsoft.com/office/drawing/2014/main" id="{640C3380-0AE0-79F1-D011-46FA71529094}"/>
              </a:ext>
            </a:extLst>
          </p:cNvPr>
          <p:cNvSpPr txBox="1"/>
          <p:nvPr/>
        </p:nvSpPr>
        <p:spPr>
          <a:xfrm>
            <a:off x="624578" y="6232111"/>
            <a:ext cx="2183611"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目的及研究意义</a:t>
            </a:r>
          </a:p>
        </p:txBody>
      </p:sp>
      <p:sp>
        <p:nvSpPr>
          <p:cNvPr id="5" name="文本框 4">
            <a:extLst>
              <a:ext uri="{FF2B5EF4-FFF2-40B4-BE49-F238E27FC236}">
                <a16:creationId xmlns:a16="http://schemas.microsoft.com/office/drawing/2014/main" id="{8218D22F-45DB-ADCF-17BC-A36BB6C07277}"/>
              </a:ext>
            </a:extLst>
          </p:cNvPr>
          <p:cNvSpPr txBox="1"/>
          <p:nvPr/>
        </p:nvSpPr>
        <p:spPr>
          <a:xfrm>
            <a:off x="6096000" y="6217978"/>
            <a:ext cx="2159566" cy="430887"/>
          </a:xfrm>
          <a:prstGeom prst="rect">
            <a:avLst/>
          </a:prstGeom>
          <a:noFill/>
        </p:spPr>
        <p:txBody>
          <a:bodyPr wrap="squar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研究内容</a:t>
            </a:r>
          </a:p>
        </p:txBody>
      </p:sp>
      <p:sp>
        <p:nvSpPr>
          <p:cNvPr id="12" name="文本框 11">
            <a:extLst>
              <a:ext uri="{FF2B5EF4-FFF2-40B4-BE49-F238E27FC236}">
                <a16:creationId xmlns:a16="http://schemas.microsoft.com/office/drawing/2014/main" id="{1E07DA29-7487-8326-0CB2-952AE2E2C43B}"/>
              </a:ext>
            </a:extLst>
          </p:cNvPr>
          <p:cNvSpPr txBox="1"/>
          <p:nvPr/>
        </p:nvSpPr>
        <p:spPr>
          <a:xfrm>
            <a:off x="8436262" y="6217979"/>
            <a:ext cx="3570208" cy="430887"/>
          </a:xfrm>
          <a:prstGeom prst="rect">
            <a:avLst/>
          </a:prstGeom>
          <a:noFill/>
        </p:spPr>
        <p:txBody>
          <a:bodyPr wrap="none" rtlCol="0">
            <a:spAutoFit/>
          </a:bodyPr>
          <a:lstStyle/>
          <a:p>
            <a:r>
              <a:rPr lang="zh-CN" altLang="en-US" sz="2200" dirty="0">
                <a:solidFill>
                  <a:schemeClr val="bg1"/>
                </a:solidFill>
                <a:latin typeface="华文仿宋" panose="02010600040101010101" pitchFamily="2" charset="-122"/>
                <a:ea typeface="华文仿宋" panose="02010600040101010101" pitchFamily="2" charset="-122"/>
              </a:rPr>
              <a:t>实行方案、进度及预期效果</a:t>
            </a:r>
          </a:p>
        </p:txBody>
      </p:sp>
      <p:sp>
        <p:nvSpPr>
          <p:cNvPr id="8" name="文本框 7">
            <a:extLst>
              <a:ext uri="{FF2B5EF4-FFF2-40B4-BE49-F238E27FC236}">
                <a16:creationId xmlns:a16="http://schemas.microsoft.com/office/drawing/2014/main" id="{1EA1356E-4489-8838-D7AF-7CB912EA3DCD}"/>
              </a:ext>
            </a:extLst>
          </p:cNvPr>
          <p:cNvSpPr txBox="1"/>
          <p:nvPr/>
        </p:nvSpPr>
        <p:spPr>
          <a:xfrm>
            <a:off x="709534" y="2212153"/>
            <a:ext cx="8783998" cy="579005"/>
          </a:xfrm>
          <a:prstGeom prst="rect">
            <a:avLst/>
          </a:prstGeom>
          <a:noFill/>
          <a:ln>
            <a:noFill/>
            <a:prstDash val="sysDash"/>
          </a:ln>
        </p:spPr>
        <p:style>
          <a:lnRef idx="2">
            <a:schemeClr val="dk1"/>
          </a:lnRef>
          <a:fillRef idx="1">
            <a:schemeClr val="lt1"/>
          </a:fillRef>
          <a:effectRef idx="0">
            <a:schemeClr val="dk1"/>
          </a:effectRef>
          <a:fontRef idx="minor">
            <a:schemeClr val="dk1"/>
          </a:fontRef>
        </p:style>
        <p:txBody>
          <a:bodyPr wrap="square">
            <a:spAutoFit/>
          </a:bodyPr>
          <a:lstStyle/>
          <a:p>
            <a:pPr>
              <a:lnSpc>
                <a:spcPct val="150000"/>
              </a:lnSpc>
            </a:pPr>
            <a:r>
              <a:rPr lang="zh-CN" altLang="zh-CN" sz="24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证据积累模型（</a:t>
            </a:r>
            <a:r>
              <a:rPr lang="en-US" altLang="zh-CN" sz="24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evidence accumulation model, EAM</a:t>
            </a:r>
            <a:r>
              <a:rPr lang="zh-CN" altLang="zh-CN" sz="24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400" b="1"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9" name="文本框 8">
            <a:extLst>
              <a:ext uri="{FF2B5EF4-FFF2-40B4-BE49-F238E27FC236}">
                <a16:creationId xmlns:a16="http://schemas.microsoft.com/office/drawing/2014/main" id="{F5983EDD-9880-B7BC-6B8F-A09824EA21CC}"/>
              </a:ext>
            </a:extLst>
          </p:cNvPr>
          <p:cNvSpPr txBox="1"/>
          <p:nvPr/>
        </p:nvSpPr>
        <p:spPr>
          <a:xfrm>
            <a:off x="709534" y="2715415"/>
            <a:ext cx="10772932" cy="1015663"/>
          </a:xfrm>
          <a:prstGeom prst="rect">
            <a:avLst/>
          </a:prstGeom>
          <a:noFill/>
        </p:spPr>
        <p:txBody>
          <a:bodyPr wrap="square">
            <a:spAutoFit/>
          </a:bodyPr>
          <a:lstStyle/>
          <a:p>
            <a:r>
              <a:rPr lang="zh-CN" altLang="en-US"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rPr>
              <a:t>这类模型认为人的决策遵循证据积累机制，刺激的呈现会促使认知系统中积累对于不同判断的证据，当某一判断证据的积累达到了阈值，决策者就会做出决策。</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决策的过程决定了反应时。</a:t>
            </a:r>
            <a:endParaRPr lang="en-US" altLang="zh-CN" sz="2000" kern="100" dirty="0">
              <a:solidFill>
                <a:srgbClr val="000000"/>
              </a:solidFill>
              <a:effectLst/>
              <a:latin typeface="华文细黑" panose="02010600040101010101" pitchFamily="2" charset="-122"/>
              <a:ea typeface="华文细黑" panose="02010600040101010101" pitchFamily="2" charset="-122"/>
              <a:cs typeface="Times New Roman" panose="02020603050405020304" pitchFamily="18" charset="0"/>
            </a:endParaRPr>
          </a:p>
          <a:p>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最广泛使用的是漂移扩散模型</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(Drift Diffusion Model, DDM) (</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刘逸康</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胡传鹏</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 2024)</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11" name="文本框 10">
            <a:extLst>
              <a:ext uri="{FF2B5EF4-FFF2-40B4-BE49-F238E27FC236}">
                <a16:creationId xmlns:a16="http://schemas.microsoft.com/office/drawing/2014/main" id="{8C9DDBC0-0D03-C11D-F097-93DF854D292C}"/>
              </a:ext>
            </a:extLst>
          </p:cNvPr>
          <p:cNvSpPr txBox="1"/>
          <p:nvPr/>
        </p:nvSpPr>
        <p:spPr>
          <a:xfrm>
            <a:off x="411842" y="1318058"/>
            <a:ext cx="10624488" cy="1167307"/>
          </a:xfrm>
          <a:prstGeom prst="rect">
            <a:avLst/>
          </a:prstGeom>
          <a:noFill/>
        </p:spPr>
        <p:txBody>
          <a:bodyPr wrap="square">
            <a:spAutoFit/>
          </a:bodyPr>
          <a:lstStyle/>
          <a:p>
            <a:pPr indent="304800">
              <a:lnSpc>
                <a:spcPct val="120000"/>
              </a:lnSpc>
            </a:pP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是基于计算机</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科学</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缺少认知科学</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和神经生理学特性 </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(Yang &amp; Wang, 2020)</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indent="304800">
              <a:lnSpc>
                <a:spcPct val="120000"/>
              </a:lnSpc>
            </a:pP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人类</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认知系统</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的许多特点没有被</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考虑到</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，例如</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反应时间</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(Reaction Time, RT)</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的特点</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pPr indent="304800">
              <a:lnSpc>
                <a:spcPct val="120000"/>
              </a:lnSpc>
            </a:pPr>
            <a:endPar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p:txBody>
      </p:sp>
      <p:sp>
        <p:nvSpPr>
          <p:cNvPr id="19" name="文本框 18">
            <a:extLst>
              <a:ext uri="{FF2B5EF4-FFF2-40B4-BE49-F238E27FC236}">
                <a16:creationId xmlns:a16="http://schemas.microsoft.com/office/drawing/2014/main" id="{566C9888-94AA-8814-6385-44F06447FFAC}"/>
              </a:ext>
            </a:extLst>
          </p:cNvPr>
          <p:cNvSpPr txBox="1"/>
          <p:nvPr/>
        </p:nvSpPr>
        <p:spPr>
          <a:xfrm>
            <a:off x="741644" y="4015526"/>
            <a:ext cx="10740822" cy="1323439"/>
          </a:xfrm>
          <a:prstGeom prst="rect">
            <a:avLst/>
          </a:prstGeom>
          <a:noFill/>
        </p:spPr>
        <p:txBody>
          <a:bodyPr wrap="square">
            <a:spAutoFit/>
          </a:bodyPr>
          <a:lstStyle/>
          <a:p>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Rafiei(2023)</a:t>
            </a:r>
            <a:r>
              <a:rPr lang="zh-CN"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等人</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将传统的</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CNN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神经网络与</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DDM</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模型的变体</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Race model</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进行结合，使</a:t>
            </a:r>
            <a:r>
              <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ANN</a:t>
            </a:r>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模型具有了反应时的特征</a:t>
            </a:r>
            <a:endParaRPr lang="en-US" altLang="zh-CN"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endParaRPr>
          </a:p>
          <a:p>
            <a:r>
              <a:rPr lang="zh-CN" altLang="en-US" sz="2000" kern="100" dirty="0">
                <a:solidFill>
                  <a:srgbClr val="000000"/>
                </a:solidFill>
                <a:latin typeface="华文细黑" panose="02010600040101010101" pitchFamily="2" charset="-122"/>
                <a:ea typeface="华文细黑" panose="02010600040101010101" pitchFamily="2" charset="-122"/>
                <a:cs typeface="Times New Roman" panose="02020603050405020304" pitchFamily="18" charset="0"/>
              </a:rPr>
              <a:t>但该研究基于简单的反应时考察了单一条件下的知觉决策行为，无法对复杂条件下快同效应的发生和消失做出解释。</a:t>
            </a:r>
          </a:p>
        </p:txBody>
      </p:sp>
    </p:spTree>
    <p:extLst>
      <p:ext uri="{BB962C8B-B14F-4D97-AF65-F5344CB8AC3E}">
        <p14:creationId xmlns:p14="http://schemas.microsoft.com/office/powerpoint/2010/main" val="103634189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16103</TotalTime>
  <Words>5380</Words>
  <Application>Microsoft Office PowerPoint</Application>
  <PresentationFormat>宽屏</PresentationFormat>
  <Paragraphs>378</Paragraphs>
  <Slides>26</Slides>
  <Notes>23</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26</vt:i4>
      </vt:variant>
    </vt:vector>
  </HeadingPairs>
  <TitlesOfParts>
    <vt:vector size="41" baseType="lpstr">
      <vt:lpstr>Calibri</vt:lpstr>
      <vt:lpstr>Arial</vt:lpstr>
      <vt:lpstr>仿宋</vt:lpstr>
      <vt:lpstr>微软雅黑</vt:lpstr>
      <vt:lpstr>黑体</vt:lpstr>
      <vt:lpstr>等线</vt:lpstr>
      <vt:lpstr>等线 Light</vt:lpstr>
      <vt:lpstr>华文仿宋</vt:lpstr>
      <vt:lpstr>华文细黑</vt:lpstr>
      <vt:lpstr>宋体</vt:lpstr>
      <vt:lpstr>Times New Roman</vt:lpstr>
      <vt:lpstr>-apple-system</vt:lpstr>
      <vt:lpstr>Calibri Light</vt:lpstr>
      <vt:lpstr>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yanan peng</dc:creator>
  <cp:lastModifiedBy>O365</cp:lastModifiedBy>
  <cp:revision>493</cp:revision>
  <dcterms:created xsi:type="dcterms:W3CDTF">2015-04-13T12:15:43Z</dcterms:created>
  <dcterms:modified xsi:type="dcterms:W3CDTF">2024-01-08T03:46:57Z</dcterms:modified>
</cp:coreProperties>
</file>

<file path=docProps/thumbnail.jpeg>
</file>